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62" r:id="rId3"/>
    <p:sldId id="265" r:id="rId4"/>
    <p:sldId id="266" r:id="rId5"/>
    <p:sldId id="263" r:id="rId6"/>
    <p:sldId id="267" r:id="rId7"/>
    <p:sldId id="268" r:id="rId8"/>
    <p:sldId id="269" r:id="rId9"/>
    <p:sldId id="277" r:id="rId10"/>
    <p:sldId id="271" r:id="rId11"/>
    <p:sldId id="274" r:id="rId12"/>
    <p:sldId id="280" r:id="rId13"/>
    <p:sldId id="264" r:id="rId14"/>
    <p:sldId id="282" r:id="rId15"/>
    <p:sldId id="279" r:id="rId16"/>
    <p:sldId id="281" r:id="rId17"/>
    <p:sldId id="278" r:id="rId18"/>
    <p:sldId id="283" r:id="rId19"/>
    <p:sldId id="284" r:id="rId20"/>
    <p:sldId id="285" r:id="rId21"/>
    <p:sldId id="273" r:id="rId22"/>
    <p:sldId id="286" r:id="rId23"/>
    <p:sldId id="287" r:id="rId24"/>
    <p:sldId id="288" r:id="rId25"/>
    <p:sldId id="289" r:id="rId26"/>
    <p:sldId id="290" r:id="rId27"/>
    <p:sldId id="291" r:id="rId28"/>
    <p:sldId id="292" r:id="rId29"/>
    <p:sldId id="293" r:id="rId30"/>
    <p:sldId id="295" r:id="rId31"/>
    <p:sldId id="296" r:id="rId32"/>
    <p:sldId id="258" r:id="rId33"/>
    <p:sldId id="261" r:id="rId34"/>
    <p:sldId id="25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3629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635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020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9888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579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110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2279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6470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16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3507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3429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549F2EE-B860-4EA6-8052-D39567F4106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28513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043C040-90B7-4170-90BF-C5B742CB13C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94711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48FDE70-D726-4D43-B970-3CBFBAB096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29063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1F4CC22-28C6-4745-80C4-E526E561556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68199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7DB2A5F-D120-441D-97BF-EB05E38723E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1232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9CBB324-40C6-481E-AF51-228A0F5B938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21082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C02044D-60A7-48F7-8598-1944B5DA1197}"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94769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B48E206-C24F-4D1D-88E6-8CAD679AE94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54611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6C66BCF-450B-4C21-8389-7AE2CC28EBB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66266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873D392-5F9C-47B7-9ADD-51EF6287D26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83460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857752-7DAD-470E-9A3C-40A21DD73CF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58311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43A616F0-0A86-44C2-B64F-D6EE0DDC09F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24972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6EE2F291-B651-481B-AE3B-589FF0681B4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91083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0D91A-D3A1-41B9-9BA7-26831D961106}" type="datetimeFigureOut">
              <a:rPr lang="en-US" smtClean="0">
                <a:solidFill>
                  <a:prstClr val="black">
                    <a:tint val="75000"/>
                  </a:prstClr>
                </a:solidFill>
              </a:rPr>
              <a:pPr/>
              <a:t>10/30/2015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7FA45-F594-46E1-8373-6DBBC655091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18276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pPr>
            <a:fld id="{747A058D-936E-430F-9779-4CBBECE923EE}" type="slidenum">
              <a:rPr lang="en-US">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1964184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301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a:solidFill>
                  <a:srgbClr val="FFFFFF"/>
                </a:solidFill>
              </a:rPr>
              <a:t>1</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43676"/>
            <a:ext cx="3810000" cy="6370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560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a:t>
            </a:r>
            <a:endParaRPr lang="en-US" sz="1200" dirty="0">
              <a:solidFill>
                <a:srgbClr val="FFFFFF"/>
              </a:solidFill>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87812"/>
            <a:ext cx="571500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59946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2438400" y="2133600"/>
            <a:ext cx="6477000" cy="4536555"/>
          </a:xfrm>
          <a:noFill/>
        </p:spPr>
        <p:txBody>
          <a:bodyPr/>
          <a:lstStyle/>
          <a:p>
            <a:pPr marL="0" indent="0">
              <a:buNone/>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0" indent="0">
              <a:buNone/>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“Thanks be to God for His indescribable gift.” </a:t>
            </a:r>
            <a:r>
              <a:rPr lang="en-US" sz="2000" b="1" dirty="0" smtClean="0">
                <a:solidFill>
                  <a:schemeClr val="bg1"/>
                </a:solidFill>
                <a:effectLst>
                  <a:outerShdw blurRad="38100" dist="38100" dir="2700000" algn="tl">
                    <a:srgbClr val="000000">
                      <a:alpha val="43137"/>
                    </a:srgbClr>
                  </a:outerShdw>
                </a:effectLst>
                <a:latin typeface="Rockwell" pitchFamily="18" charset="0"/>
              </a:rPr>
              <a:t>(2 Cor. 9:15)</a:t>
            </a: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a:solidFill>
                  <a:srgbClr val="FFFFFF"/>
                </a:solidFill>
              </a:rPr>
              <a:t>3</a:t>
            </a:r>
          </a:p>
        </p:txBody>
      </p:sp>
    </p:spTree>
    <p:extLst>
      <p:ext uri="{BB962C8B-B14F-4D97-AF65-F5344CB8AC3E}">
        <p14:creationId xmlns:p14="http://schemas.microsoft.com/office/powerpoint/2010/main" val="413674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4</a:t>
            </a:r>
            <a:endParaRPr lang="en-US" sz="1200" dirty="0">
              <a:solidFill>
                <a:srgbClr val="FFFFFF"/>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71946"/>
            <a:ext cx="8229600" cy="5114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9241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5</a:t>
            </a:r>
            <a:endParaRPr lang="en-US" sz="1200" dirty="0">
              <a:solidFill>
                <a:srgbClr val="FFFFFF"/>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095999" cy="6095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935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6</a:t>
            </a:r>
            <a:endParaRPr lang="en-US" sz="1200" dirty="0">
              <a:solidFill>
                <a:srgbClr val="FFFFFF"/>
              </a:solidFill>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657600"/>
            <a:ext cx="3810000" cy="2800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5914" y="3657599"/>
            <a:ext cx="3548743"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9" y="600074"/>
            <a:ext cx="5508254" cy="2839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9182" y="582386"/>
            <a:ext cx="189547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036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2438400" y="2133600"/>
            <a:ext cx="6477000" cy="4536555"/>
          </a:xfrm>
          <a:noFill/>
        </p:spPr>
        <p:txBody>
          <a:bodyPr/>
          <a:lstStyle/>
          <a:p>
            <a:pPr marL="0" indent="0">
              <a:buNone/>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0" indent="0">
              <a:buNone/>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“Thanks be to God for His indescribable gift.” </a:t>
            </a:r>
            <a:r>
              <a:rPr lang="en-US" sz="2000" b="1" dirty="0" smtClean="0">
                <a:solidFill>
                  <a:schemeClr val="bg1"/>
                </a:solidFill>
                <a:effectLst>
                  <a:outerShdw blurRad="38100" dist="38100" dir="2700000" algn="tl">
                    <a:srgbClr val="000000">
                      <a:alpha val="43137"/>
                    </a:srgbClr>
                  </a:outerShdw>
                </a:effectLst>
                <a:latin typeface="Rockwell" pitchFamily="18" charset="0"/>
              </a:rPr>
              <a:t>(2 Cor. 9:15)</a:t>
            </a: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7</a:t>
            </a:r>
            <a:endParaRPr lang="en-US" sz="1200" dirty="0">
              <a:solidFill>
                <a:srgbClr val="FFFFFF"/>
              </a:solidFill>
            </a:endParaRPr>
          </a:p>
        </p:txBody>
      </p:sp>
    </p:spTree>
    <p:extLst>
      <p:ext uri="{BB962C8B-B14F-4D97-AF65-F5344CB8AC3E}">
        <p14:creationId xmlns:p14="http://schemas.microsoft.com/office/powerpoint/2010/main" val="1340499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8</a:t>
            </a:r>
            <a:endParaRPr lang="en-US" sz="1200" dirty="0">
              <a:solidFill>
                <a:srgbClr val="FFFFFF"/>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27" y="457200"/>
            <a:ext cx="8659852" cy="5906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0456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t>
            </a: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9</a:t>
            </a:r>
            <a:endParaRPr lang="en-US" sz="1200" dirty="0">
              <a:solidFill>
                <a:srgbClr val="FFFFFF"/>
              </a:solidFill>
            </a:endParaRPr>
          </a:p>
        </p:txBody>
      </p:sp>
    </p:spTree>
    <p:extLst>
      <p:ext uri="{BB962C8B-B14F-4D97-AF65-F5344CB8AC3E}">
        <p14:creationId xmlns:p14="http://schemas.microsoft.com/office/powerpoint/2010/main" val="1208043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  Because of His nature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10</a:t>
            </a:r>
            <a:endParaRPr lang="en-US" sz="1200" dirty="0">
              <a:solidFill>
                <a:srgbClr val="FFFFFF"/>
              </a:solidFill>
            </a:endParaRPr>
          </a:p>
        </p:txBody>
      </p:sp>
    </p:spTree>
    <p:extLst>
      <p:ext uri="{BB962C8B-B14F-4D97-AF65-F5344CB8AC3E}">
        <p14:creationId xmlns:p14="http://schemas.microsoft.com/office/powerpoint/2010/main" val="2158828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Max </a:t>
            </a:r>
            <a:r>
              <a:rPr lang="en-US" b="1" i="1" dirty="0" err="1"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Lucado</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269626" y="1219200"/>
            <a:ext cx="8645774" cy="5483612"/>
          </a:xfrm>
        </p:spPr>
        <p:txBody>
          <a:bodyPr/>
          <a:lstStyle/>
          <a:p>
            <a:pPr marL="0" indent="0">
              <a:buNone/>
            </a:pPr>
            <a:r>
              <a:rPr lang="en-US" b="1" dirty="0">
                <a:ln w="12700">
                  <a:solidFill>
                    <a:schemeClr val="tx2">
                      <a:satMod val="155000"/>
                    </a:schemeClr>
                  </a:solidFill>
                  <a:prstDash val="solid"/>
                </a:ln>
                <a:solidFill>
                  <a:schemeClr val="bg1"/>
                </a:solidFill>
                <a:latin typeface="Rockwell" pitchFamily="18" charset="0"/>
              </a:rPr>
              <a:t>“That particular moment was like none other.  For through that segment of time a spectacular thing occurred.  God became man.  While the creatures of earth walked unaware, divinity arrived.  Heaven opened herself up and placed her most precious one in a human womb.  The omnipotent, in one instant, made Himself breakable.  He, who had been a spirit, now was pierce-able.  He who was larger than the universe became an </a:t>
            </a:r>
            <a:r>
              <a:rPr lang="en-US" b="1" dirty="0" smtClean="0">
                <a:ln w="12700">
                  <a:solidFill>
                    <a:schemeClr val="tx2">
                      <a:satMod val="155000"/>
                    </a:schemeClr>
                  </a:solidFill>
                  <a:prstDash val="solid"/>
                </a:ln>
                <a:solidFill>
                  <a:schemeClr val="bg1"/>
                </a:solidFill>
                <a:latin typeface="Rockwell" pitchFamily="18" charset="0"/>
              </a:rPr>
              <a:t>embryo…</a:t>
            </a:r>
          </a:p>
        </p:txBody>
      </p:sp>
      <p:sp>
        <p:nvSpPr>
          <p:cNvPr id="17412" name="Rectangle 4"/>
          <p:cNvSpPr>
            <a:spLocks noChangeArrowheads="1"/>
          </p:cNvSpPr>
          <p:nvPr/>
        </p:nvSpPr>
        <p:spPr bwMode="auto">
          <a:xfrm>
            <a:off x="0" y="6564313"/>
            <a:ext cx="34317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11</a:t>
            </a:r>
            <a:endParaRPr lang="en-US" sz="1200" dirty="0">
              <a:solidFill>
                <a:srgbClr val="FFFFFF"/>
              </a:solidFill>
            </a:endParaRPr>
          </a:p>
        </p:txBody>
      </p:sp>
    </p:spTree>
    <p:extLst>
      <p:ext uri="{BB962C8B-B14F-4D97-AF65-F5344CB8AC3E}">
        <p14:creationId xmlns:p14="http://schemas.microsoft.com/office/powerpoint/2010/main" val="1513527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Max </a:t>
            </a:r>
            <a:r>
              <a:rPr lang="en-US" b="1" i="1" dirty="0" err="1"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Lucado</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269626" y="1295400"/>
            <a:ext cx="8645774" cy="4659313"/>
          </a:xfrm>
        </p:spPr>
        <p:txBody>
          <a:bodyPr/>
          <a:lstStyle/>
          <a:p>
            <a:pPr marL="0" indent="0">
              <a:buNone/>
            </a:pPr>
            <a:r>
              <a:rPr lang="en-US" b="1" dirty="0" smtClean="0">
                <a:ln w="12700">
                  <a:solidFill>
                    <a:schemeClr val="tx2">
                      <a:satMod val="155000"/>
                    </a:schemeClr>
                  </a:solidFill>
                  <a:prstDash val="solid"/>
                </a:ln>
                <a:solidFill>
                  <a:schemeClr val="bg1"/>
                </a:solidFill>
                <a:latin typeface="Rockwell" pitchFamily="18" charset="0"/>
              </a:rPr>
              <a:t>And </a:t>
            </a:r>
            <a:r>
              <a:rPr lang="en-US" b="1" dirty="0">
                <a:ln w="12700">
                  <a:solidFill>
                    <a:schemeClr val="tx2">
                      <a:satMod val="155000"/>
                    </a:schemeClr>
                  </a:solidFill>
                  <a:prstDash val="solid"/>
                </a:ln>
                <a:solidFill>
                  <a:schemeClr val="bg1"/>
                </a:solidFill>
                <a:latin typeface="Rockwell" pitchFamily="18" charset="0"/>
              </a:rPr>
              <a:t>He who sustains the world with a word, chose to be dependent upon the nourishment of a young girl.  God as a fetus.  Holiness sleeping in a womb.  The creator of life being created.  God was given eyebrows, two kidneys and a spleen.  He stretched against the walls and floated in the amniotic fluids of His mother.  God had come near</a:t>
            </a:r>
            <a:r>
              <a:rPr lang="en-US" b="1" dirty="0" smtClean="0">
                <a:ln w="12700">
                  <a:solidFill>
                    <a:schemeClr val="tx2">
                      <a:satMod val="155000"/>
                    </a:schemeClr>
                  </a:solidFill>
                  <a:prstDash val="solid"/>
                </a:ln>
                <a:solidFill>
                  <a:schemeClr val="bg1"/>
                </a:solidFill>
                <a:latin typeface="Rockwell" pitchFamily="18" charset="0"/>
              </a:rPr>
              <a:t>.”</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12</a:t>
            </a:r>
            <a:endParaRPr lang="en-US" sz="1200" dirty="0">
              <a:solidFill>
                <a:srgbClr val="FFFFFF"/>
              </a:solidFill>
            </a:endParaRPr>
          </a:p>
        </p:txBody>
      </p:sp>
    </p:spTree>
    <p:extLst>
      <p:ext uri="{BB962C8B-B14F-4D97-AF65-F5344CB8AC3E}">
        <p14:creationId xmlns:p14="http://schemas.microsoft.com/office/powerpoint/2010/main" val="31732424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  Because of His nature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Because of the grace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13</a:t>
            </a:r>
            <a:endParaRPr lang="en-US" sz="1200" dirty="0">
              <a:solidFill>
                <a:srgbClr val="FFFFFF"/>
              </a:solidFill>
            </a:endParaRPr>
          </a:p>
        </p:txBody>
      </p:sp>
    </p:spTree>
    <p:extLst>
      <p:ext uri="{BB962C8B-B14F-4D97-AF65-F5344CB8AC3E}">
        <p14:creationId xmlns:p14="http://schemas.microsoft.com/office/powerpoint/2010/main" val="2505673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Romans 5:8</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76400" y="2362200"/>
            <a:ext cx="7239000" cy="3592513"/>
          </a:xfrm>
        </p:spPr>
        <p:txBody>
          <a:bodyPr/>
          <a:lstStyle/>
          <a:p>
            <a:pPr marL="0" indent="0">
              <a:buNone/>
            </a:pPr>
            <a:r>
              <a:rPr lang="en-US" b="1" dirty="0">
                <a:ln w="12700">
                  <a:solidFill>
                    <a:schemeClr val="tx2">
                      <a:satMod val="155000"/>
                    </a:schemeClr>
                  </a:solidFill>
                  <a:prstDash val="solid"/>
                </a:ln>
                <a:solidFill>
                  <a:schemeClr val="bg1"/>
                </a:solidFill>
                <a:latin typeface="Rockwell" pitchFamily="18" charset="0"/>
              </a:rPr>
              <a:t>But God demonstrates his own love for us in this:  While we were still sinners, Christ died for us</a:t>
            </a:r>
            <a:r>
              <a:rPr lang="en-US" b="1" dirty="0" smtClean="0">
                <a:ln w="12700">
                  <a:solidFill>
                    <a:schemeClr val="tx2">
                      <a:satMod val="155000"/>
                    </a:schemeClr>
                  </a:solidFill>
                  <a:prstDash val="solid"/>
                </a:ln>
                <a:solidFill>
                  <a:schemeClr val="bg1"/>
                </a:solidFill>
                <a:latin typeface="Rockwell" pitchFamily="18" charset="0"/>
              </a:rPr>
              <a:t>.</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14</a:t>
            </a:r>
            <a:endParaRPr lang="en-US" sz="1200" dirty="0">
              <a:solidFill>
                <a:srgbClr val="FFFFFF"/>
              </a:solidFill>
            </a:endParaRPr>
          </a:p>
        </p:txBody>
      </p:sp>
    </p:spTree>
    <p:extLst>
      <p:ext uri="{BB962C8B-B14F-4D97-AF65-F5344CB8AC3E}">
        <p14:creationId xmlns:p14="http://schemas.microsoft.com/office/powerpoint/2010/main" val="2696687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  Because of His nature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Because of the grace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C.  Because of its wonderful 	      effect</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15</a:t>
            </a:r>
            <a:endParaRPr lang="en-US" sz="1200" dirty="0">
              <a:solidFill>
                <a:srgbClr val="FFFFFF"/>
              </a:solidFill>
            </a:endParaRPr>
          </a:p>
        </p:txBody>
      </p:sp>
    </p:spTree>
    <p:extLst>
      <p:ext uri="{BB962C8B-B14F-4D97-AF65-F5344CB8AC3E}">
        <p14:creationId xmlns:p14="http://schemas.microsoft.com/office/powerpoint/2010/main" val="162624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  Because of His nature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Because of the grace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C.  Because of its wonderful 	      effect</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1.  Justification</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a:t>
            </a: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16</a:t>
            </a:r>
            <a:endParaRPr lang="en-US" sz="1200" dirty="0">
              <a:solidFill>
                <a:srgbClr val="FFFFFF"/>
              </a:solidFill>
            </a:endParaRPr>
          </a:p>
        </p:txBody>
      </p:sp>
    </p:spTree>
    <p:extLst>
      <p:ext uri="{BB962C8B-B14F-4D97-AF65-F5344CB8AC3E}">
        <p14:creationId xmlns:p14="http://schemas.microsoft.com/office/powerpoint/2010/main" val="22836508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  Because of His nature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Because of the grace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C.  Because of its wonderful 	      effect</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1.  Justification</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2.  Reconciliation</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17</a:t>
            </a:r>
            <a:endParaRPr lang="en-US" sz="1200" dirty="0">
              <a:solidFill>
                <a:srgbClr val="FFFFFF"/>
              </a:solidFill>
            </a:endParaRPr>
          </a:p>
        </p:txBody>
      </p:sp>
    </p:spTree>
    <p:extLst>
      <p:ext uri="{BB962C8B-B14F-4D97-AF65-F5344CB8AC3E}">
        <p14:creationId xmlns:p14="http://schemas.microsoft.com/office/powerpoint/2010/main" val="17521994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447800"/>
            <a:ext cx="7315200" cy="52223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0" indent="0">
              <a:buNone/>
            </a:pPr>
            <a:r>
              <a:rPr lang="en-US" b="1" dirty="0" smtClean="0">
                <a:solidFill>
                  <a:schemeClr val="bg1"/>
                </a:solidFill>
                <a:effectLst>
                  <a:outerShdw blurRad="38100" dist="38100" dir="2700000" algn="tl">
                    <a:srgbClr val="000000">
                      <a:alpha val="43137"/>
                    </a:srgbClr>
                  </a:outerShdw>
                </a:effectLst>
                <a:latin typeface="Rockwell" pitchFamily="18" charset="0"/>
              </a:rPr>
              <a:t>	A.  Because of His nature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Because of the grace</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C.  Because of its wonderful 	      effect</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1.  Justification</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2.  Reconciliation</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	3.  Sanctification</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18</a:t>
            </a:r>
            <a:endParaRPr lang="en-US" sz="1200" dirty="0">
              <a:solidFill>
                <a:srgbClr val="FFFFFF"/>
              </a:solidFill>
            </a:endParaRPr>
          </a:p>
        </p:txBody>
      </p:sp>
    </p:spTree>
    <p:extLst>
      <p:ext uri="{BB962C8B-B14F-4D97-AF65-F5344CB8AC3E}">
        <p14:creationId xmlns:p14="http://schemas.microsoft.com/office/powerpoint/2010/main" val="710856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295400"/>
            <a:ext cx="7315200" cy="53747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How does a person receive the indescribable gift of God?</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19</a:t>
            </a:r>
            <a:endParaRPr lang="en-US" sz="1200" dirty="0">
              <a:solidFill>
                <a:srgbClr val="FFFFFF"/>
              </a:solidFill>
            </a:endParaRPr>
          </a:p>
        </p:txBody>
      </p:sp>
    </p:spTree>
    <p:extLst>
      <p:ext uri="{BB962C8B-B14F-4D97-AF65-F5344CB8AC3E}">
        <p14:creationId xmlns:p14="http://schemas.microsoft.com/office/powerpoint/2010/main" val="36941442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295400"/>
            <a:ext cx="7315200" cy="53747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How does a person receive the indescribable gift of God?</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A.  Recognize how valuable it 	      is and their need for it</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20</a:t>
            </a:r>
            <a:endParaRPr lang="en-US" sz="1200" dirty="0">
              <a:solidFill>
                <a:srgbClr val="FFFFFF"/>
              </a:solidFill>
            </a:endParaRPr>
          </a:p>
        </p:txBody>
      </p:sp>
    </p:spTree>
    <p:extLst>
      <p:ext uri="{BB962C8B-B14F-4D97-AF65-F5344CB8AC3E}">
        <p14:creationId xmlns:p14="http://schemas.microsoft.com/office/powerpoint/2010/main" val="3979671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295400"/>
            <a:ext cx="7315200" cy="53747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How does a person receive the indescribable gift of God?</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A.  Recognize how valuable it 	      is and their need for it</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The gift cannot be earned 	      or bought</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21</a:t>
            </a:r>
            <a:endParaRPr lang="en-US" sz="1200" dirty="0">
              <a:solidFill>
                <a:srgbClr val="FFFFFF"/>
              </a:solidFill>
            </a:endParaRPr>
          </a:p>
        </p:txBody>
      </p:sp>
    </p:spTree>
    <p:extLst>
      <p:ext uri="{BB962C8B-B14F-4D97-AF65-F5344CB8AC3E}">
        <p14:creationId xmlns:p14="http://schemas.microsoft.com/office/powerpoint/2010/main" val="23119879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Romans 6:23</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76400" y="2362200"/>
            <a:ext cx="7239000" cy="3592513"/>
          </a:xfrm>
        </p:spPr>
        <p:txBody>
          <a:bodyPr/>
          <a:lstStyle/>
          <a:p>
            <a:pPr marL="0" indent="0">
              <a:buNone/>
            </a:pPr>
            <a:r>
              <a:rPr lang="en-US" b="1" dirty="0">
                <a:ln w="12700">
                  <a:solidFill>
                    <a:schemeClr val="tx2">
                      <a:satMod val="155000"/>
                    </a:schemeClr>
                  </a:solidFill>
                  <a:prstDash val="solid"/>
                </a:ln>
                <a:solidFill>
                  <a:schemeClr val="bg1"/>
                </a:solidFill>
                <a:latin typeface="Rockwell" pitchFamily="18" charset="0"/>
              </a:rPr>
              <a:t>For the wages of sin is death, but the gift of God is eternal life in Christ Jesus our Lord</a:t>
            </a:r>
            <a:r>
              <a:rPr lang="en-US" b="1" dirty="0" smtClean="0">
                <a:ln w="12700">
                  <a:solidFill>
                    <a:schemeClr val="tx2">
                      <a:satMod val="155000"/>
                    </a:schemeClr>
                  </a:solidFill>
                  <a:prstDash val="solid"/>
                </a:ln>
                <a:solidFill>
                  <a:schemeClr val="bg1"/>
                </a:solidFill>
                <a:latin typeface="Rockwell" pitchFamily="18" charset="0"/>
              </a:rPr>
              <a:t>.</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22</a:t>
            </a:r>
            <a:endParaRPr lang="en-US" sz="1200" dirty="0">
              <a:solidFill>
                <a:srgbClr val="FFFFFF"/>
              </a:solidFill>
            </a:endParaRPr>
          </a:p>
        </p:txBody>
      </p:sp>
    </p:spTree>
    <p:extLst>
      <p:ext uri="{BB962C8B-B14F-4D97-AF65-F5344CB8AC3E}">
        <p14:creationId xmlns:p14="http://schemas.microsoft.com/office/powerpoint/2010/main" val="30219896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2493" y="194463"/>
            <a:ext cx="4293106" cy="6508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98" name="Text Box 2"/>
          <p:cNvSpPr txBox="1">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23</a:t>
            </a:r>
            <a:endParaRPr lang="en-US" sz="1200" dirty="0">
              <a:solidFill>
                <a:srgbClr val="FFFFFF"/>
              </a:solidFill>
            </a:endParaRPr>
          </a:p>
        </p:txBody>
      </p:sp>
    </p:spTree>
    <p:extLst>
      <p:ext uri="{BB962C8B-B14F-4D97-AF65-F5344CB8AC3E}">
        <p14:creationId xmlns:p14="http://schemas.microsoft.com/office/powerpoint/2010/main" val="3455666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00200" y="1295400"/>
            <a:ext cx="7315200" cy="5374755"/>
          </a:xfrm>
          <a:noFill/>
        </p:spPr>
        <p:txBody>
          <a:bodyPr/>
          <a:lstStyle/>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Why is the indescribable gift of Jesus so indescribable?</a:t>
            </a:r>
          </a:p>
          <a:p>
            <a:pPr marL="571500" indent="-571500">
              <a:buAutoNum type="romanUcPeriod"/>
            </a:pPr>
            <a:r>
              <a:rPr lang="en-US" b="1" dirty="0" smtClean="0">
                <a:solidFill>
                  <a:schemeClr val="bg1"/>
                </a:solidFill>
                <a:effectLst>
                  <a:outerShdw blurRad="38100" dist="38100" dir="2700000" algn="tl">
                    <a:srgbClr val="000000">
                      <a:alpha val="43137"/>
                    </a:srgbClr>
                  </a:outerShdw>
                </a:effectLst>
                <a:latin typeface="Rockwell" pitchFamily="18" charset="0"/>
              </a:rPr>
              <a:t>How does a person receive the indescribable gift of God?</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A.  Recognize how valuable it 	      is and their need for it</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B.  The gift cannot be earned 	      or bought</a:t>
            </a:r>
          </a:p>
          <a:p>
            <a:pPr marL="0" indent="0">
              <a:buNone/>
            </a:pPr>
            <a:r>
              <a:rPr lang="en-US" b="1" dirty="0">
                <a:solidFill>
                  <a:schemeClr val="bg1"/>
                </a:solidFill>
                <a:effectLst>
                  <a:outerShdw blurRad="38100" dist="38100" dir="2700000" algn="tl">
                    <a:srgbClr val="000000">
                      <a:alpha val="43137"/>
                    </a:srgbClr>
                  </a:outerShdw>
                </a:effectLst>
                <a:latin typeface="Rockwell" pitchFamily="18" charset="0"/>
              </a:rPr>
              <a:t>	</a:t>
            </a:r>
            <a:r>
              <a:rPr lang="en-US" b="1" dirty="0" smtClean="0">
                <a:solidFill>
                  <a:schemeClr val="bg1"/>
                </a:solidFill>
                <a:effectLst>
                  <a:outerShdw blurRad="38100" dist="38100" dir="2700000" algn="tl">
                    <a:srgbClr val="000000">
                      <a:alpha val="43137"/>
                    </a:srgbClr>
                  </a:outerShdw>
                </a:effectLst>
                <a:latin typeface="Rockwell" pitchFamily="18" charset="0"/>
              </a:rPr>
              <a:t>C.  The gift must be received</a:t>
            </a:r>
          </a:p>
          <a:p>
            <a:pPr marL="571500" indent="-571500">
              <a:buAutoNum type="romanUcPeriod"/>
            </a:pPr>
            <a:endParaRPr lang="en-US" b="1" dirty="0">
              <a:solidFill>
                <a:schemeClr val="bg1"/>
              </a:solidFill>
              <a:effectLst>
                <a:outerShdw blurRad="38100" dist="38100" dir="2700000" algn="tl">
                  <a:srgbClr val="000000">
                    <a:alpha val="43137"/>
                  </a:srgbClr>
                </a:outerShdw>
              </a:effectLst>
              <a:latin typeface="Rockwell" pitchFamily="18" charset="0"/>
            </a:endParaRPr>
          </a:p>
          <a:p>
            <a:pPr marL="571500" indent="-571500">
              <a:buAutoNum type="romanUcPeriod"/>
            </a:pPr>
            <a:endParaRPr lang="en-US" b="1" dirty="0" smtClean="0">
              <a:solidFill>
                <a:schemeClr val="bg1"/>
              </a:solidFill>
              <a:effectLst>
                <a:outerShdw blurRad="38100" dist="38100" dir="2700000" algn="tl">
                  <a:srgbClr val="000000">
                    <a:alpha val="43137"/>
                  </a:srgbClr>
                </a:outerShdw>
              </a:effectLst>
              <a:latin typeface="Rockwell" pitchFamily="18" charset="0"/>
            </a:endParaRPr>
          </a:p>
          <a:p>
            <a:pPr marL="514350" indent="-514350">
              <a:buAutoNum type="romanUcPeriod"/>
            </a:pPr>
            <a:endParaRPr lang="en-US" sz="2000" b="1" dirty="0" smtClean="0">
              <a:solidFill>
                <a:schemeClr val="bg1"/>
              </a:solidFill>
              <a:effectLst>
                <a:outerShdw blurRad="38100" dist="38100" dir="2700000" algn="tl">
                  <a:srgbClr val="000000">
                    <a:alpha val="43137"/>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24</a:t>
            </a:r>
            <a:endParaRPr lang="en-US" sz="1200" dirty="0">
              <a:solidFill>
                <a:srgbClr val="FFFFFF"/>
              </a:solidFill>
            </a:endParaRPr>
          </a:p>
        </p:txBody>
      </p:sp>
    </p:spTree>
    <p:extLst>
      <p:ext uri="{BB962C8B-B14F-4D97-AF65-F5344CB8AC3E}">
        <p14:creationId xmlns:p14="http://schemas.microsoft.com/office/powerpoint/2010/main" val="24607128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John 3:16</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76400" y="2362200"/>
            <a:ext cx="7239000" cy="3592513"/>
          </a:xfrm>
        </p:spPr>
        <p:txBody>
          <a:bodyPr/>
          <a:lstStyle/>
          <a:p>
            <a:pPr marL="0" indent="0">
              <a:buNone/>
            </a:pPr>
            <a:r>
              <a:rPr lang="en-US" b="1" dirty="0" smtClean="0">
                <a:ln w="12700">
                  <a:solidFill>
                    <a:schemeClr val="tx2">
                      <a:satMod val="155000"/>
                    </a:schemeClr>
                  </a:solidFill>
                  <a:prstDash val="solid"/>
                </a:ln>
                <a:solidFill>
                  <a:schemeClr val="bg1"/>
                </a:solidFill>
                <a:latin typeface="Rockwell" pitchFamily="18" charset="0"/>
              </a:rPr>
              <a:t>For </a:t>
            </a:r>
            <a:r>
              <a:rPr lang="en-US" b="1" dirty="0">
                <a:ln w="12700">
                  <a:solidFill>
                    <a:schemeClr val="tx2">
                      <a:satMod val="155000"/>
                    </a:schemeClr>
                  </a:solidFill>
                  <a:prstDash val="solid"/>
                </a:ln>
                <a:solidFill>
                  <a:schemeClr val="bg1"/>
                </a:solidFill>
                <a:latin typeface="Rockwell" pitchFamily="18" charset="0"/>
              </a:rPr>
              <a:t>God so loved the world that he gave his one and only Son, that whoever believes in him shall not perish but have everlasting life</a:t>
            </a:r>
            <a:r>
              <a:rPr lang="en-US" b="1" dirty="0" smtClean="0">
                <a:ln w="12700">
                  <a:solidFill>
                    <a:schemeClr val="tx2">
                      <a:satMod val="155000"/>
                    </a:schemeClr>
                  </a:solidFill>
                  <a:prstDash val="solid"/>
                </a:ln>
                <a:solidFill>
                  <a:schemeClr val="bg1"/>
                </a:solidFill>
                <a:latin typeface="Rockwell" pitchFamily="18" charset="0"/>
              </a:rPr>
              <a:t>.</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25</a:t>
            </a:r>
            <a:endParaRPr lang="en-US" sz="1200" dirty="0">
              <a:solidFill>
                <a:srgbClr val="FFFFFF"/>
              </a:solidFill>
            </a:endParaRPr>
          </a:p>
        </p:txBody>
      </p:sp>
    </p:spTree>
    <p:extLst>
      <p:ext uri="{BB962C8B-B14F-4D97-AF65-F5344CB8AC3E}">
        <p14:creationId xmlns:p14="http://schemas.microsoft.com/office/powerpoint/2010/main" val="3167294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Mark 16:16</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76400" y="2362200"/>
            <a:ext cx="7239000" cy="3592513"/>
          </a:xfrm>
        </p:spPr>
        <p:txBody>
          <a:bodyPr/>
          <a:lstStyle/>
          <a:p>
            <a:pPr marL="0" indent="0">
              <a:buNone/>
            </a:pPr>
            <a:r>
              <a:rPr lang="en-US" b="1" dirty="0" smtClean="0">
                <a:ln w="12700">
                  <a:solidFill>
                    <a:schemeClr val="tx2">
                      <a:satMod val="155000"/>
                    </a:schemeClr>
                  </a:solidFill>
                  <a:prstDash val="solid"/>
                </a:ln>
                <a:solidFill>
                  <a:schemeClr val="bg1"/>
                </a:solidFill>
                <a:latin typeface="Rockwell" pitchFamily="18" charset="0"/>
              </a:rPr>
              <a:t>Jesus </a:t>
            </a:r>
            <a:r>
              <a:rPr lang="en-US" b="1" dirty="0">
                <a:ln w="12700">
                  <a:solidFill>
                    <a:schemeClr val="tx2">
                      <a:satMod val="155000"/>
                    </a:schemeClr>
                  </a:solidFill>
                  <a:prstDash val="solid"/>
                </a:ln>
                <a:solidFill>
                  <a:schemeClr val="bg1"/>
                </a:solidFill>
                <a:latin typeface="Rockwell" pitchFamily="18" charset="0"/>
              </a:rPr>
              <a:t>said, “Whoever believes and is baptized will be saved</a:t>
            </a:r>
            <a:r>
              <a:rPr lang="en-US" b="1" dirty="0" smtClean="0">
                <a:ln w="12700">
                  <a:solidFill>
                    <a:schemeClr val="tx2">
                      <a:satMod val="155000"/>
                    </a:schemeClr>
                  </a:solidFill>
                  <a:prstDash val="solid"/>
                </a:ln>
                <a:solidFill>
                  <a:schemeClr val="bg1"/>
                </a:solidFill>
                <a:latin typeface="Rockwell" pitchFamily="18" charset="0"/>
              </a:rPr>
              <a:t>.”</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26</a:t>
            </a:r>
            <a:endParaRPr lang="en-US" sz="1200" dirty="0">
              <a:solidFill>
                <a:srgbClr val="FFFFFF"/>
              </a:solidFill>
            </a:endParaRPr>
          </a:p>
        </p:txBody>
      </p:sp>
    </p:spTree>
    <p:extLst>
      <p:ext uri="{BB962C8B-B14F-4D97-AF65-F5344CB8AC3E}">
        <p14:creationId xmlns:p14="http://schemas.microsoft.com/office/powerpoint/2010/main" val="4106434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Acts 2:38, 41</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1" name="Rectangle 3"/>
          <p:cNvSpPr>
            <a:spLocks noGrp="1" noChangeArrowheads="1"/>
          </p:cNvSpPr>
          <p:nvPr>
            <p:ph type="body" idx="1"/>
          </p:nvPr>
        </p:nvSpPr>
        <p:spPr>
          <a:xfrm>
            <a:off x="1676400" y="2057400"/>
            <a:ext cx="7239000" cy="3897313"/>
          </a:xfrm>
        </p:spPr>
        <p:txBody>
          <a:bodyPr/>
          <a:lstStyle/>
          <a:p>
            <a:pPr marL="0" indent="0">
              <a:buNone/>
            </a:pPr>
            <a:r>
              <a:rPr lang="en-US" b="1" dirty="0" smtClean="0">
                <a:ln w="12700">
                  <a:solidFill>
                    <a:schemeClr val="tx2">
                      <a:satMod val="155000"/>
                    </a:schemeClr>
                  </a:solidFill>
                  <a:prstDash val="solid"/>
                </a:ln>
                <a:solidFill>
                  <a:schemeClr val="bg1"/>
                </a:solidFill>
                <a:latin typeface="Rockwell" pitchFamily="18" charset="0"/>
              </a:rPr>
              <a:t>Peter </a:t>
            </a:r>
            <a:r>
              <a:rPr lang="en-US" b="1" dirty="0">
                <a:ln w="12700">
                  <a:solidFill>
                    <a:schemeClr val="tx2">
                      <a:satMod val="155000"/>
                    </a:schemeClr>
                  </a:solidFill>
                  <a:prstDash val="solid"/>
                </a:ln>
                <a:solidFill>
                  <a:schemeClr val="bg1"/>
                </a:solidFill>
                <a:latin typeface="Rockwell" pitchFamily="18" charset="0"/>
              </a:rPr>
              <a:t>preached, “Repent and be baptized, every one of you, in the name of Jesus Christ so that your sins may be forgiven.  And you will receive the gift of the Holy Spirit…Those who accepted his message were baptized and about three thousand were added to their number that day.”</a:t>
            </a:r>
            <a:endParaRPr lang="en-US" b="1" dirty="0" smtClean="0">
              <a:ln w="12700">
                <a:solidFill>
                  <a:schemeClr val="tx2">
                    <a:satMod val="155000"/>
                  </a:schemeClr>
                </a:solidFill>
                <a:prstDash val="solid"/>
              </a:ln>
              <a:solidFill>
                <a:schemeClr val="bg1"/>
              </a:solidFill>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27</a:t>
            </a:r>
            <a:endParaRPr lang="en-US" sz="1200" dirty="0">
              <a:solidFill>
                <a:srgbClr val="FFFFFF"/>
              </a:solidFill>
            </a:endParaRPr>
          </a:p>
        </p:txBody>
      </p:sp>
    </p:spTree>
    <p:extLst>
      <p:ext uri="{BB962C8B-B14F-4D97-AF65-F5344CB8AC3E}">
        <p14:creationId xmlns:p14="http://schemas.microsoft.com/office/powerpoint/2010/main" val="23463633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5000" t="-20000" r="-5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1892" y="228600"/>
            <a:ext cx="8857456" cy="990600"/>
          </a:xfrm>
        </p:spPr>
        <p:txBody>
          <a:bodyPr/>
          <a:lstStyle/>
          <a:p>
            <a:pPr algn="r"/>
            <a:r>
              <a:rPr lang="en-US" b="1" i="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Indescribable Gift</a:t>
            </a:r>
            <a:endParaRPr lang="en-US" b="1" i="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28</a:t>
            </a:r>
            <a:endParaRPr lang="en-US" sz="1200" dirty="0">
              <a:solidFill>
                <a:srgbClr val="FFFFFF"/>
              </a:solidFill>
            </a:endParaRPr>
          </a:p>
        </p:txBody>
      </p:sp>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1724026"/>
            <a:ext cx="3672007" cy="4752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724025"/>
            <a:ext cx="3541713" cy="484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45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7365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a:solidFill>
                  <a:srgbClr val="FFFFFF"/>
                </a:solidFill>
              </a:rPr>
              <a:t>1</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416516"/>
            <a:ext cx="3743325" cy="3012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 y="2416516"/>
            <a:ext cx="3743325" cy="3012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267519" y="609600"/>
            <a:ext cx="6418360" cy="1446550"/>
          </a:xfrm>
          <a:prstGeom prst="rect">
            <a:avLst/>
          </a:prstGeom>
          <a:noFill/>
        </p:spPr>
        <p:txBody>
          <a:bodyPr wrap="none" rtlCol="0">
            <a:spAutoFit/>
          </a:bodyPr>
          <a:lstStyle/>
          <a:p>
            <a:pPr algn="ctr"/>
            <a:r>
              <a:rPr lang="en-US" sz="4400" dirty="0" smtClean="0">
                <a:solidFill>
                  <a:schemeClr val="bg1"/>
                </a:solidFill>
                <a:latin typeface="Rockwell" panose="02060603020205020403" pitchFamily="18" charset="0"/>
              </a:rPr>
              <a:t>Children’s Message</a:t>
            </a:r>
          </a:p>
          <a:p>
            <a:pPr algn="ctr"/>
            <a:r>
              <a:rPr lang="en-US" sz="4400" i="1" dirty="0" smtClean="0">
                <a:solidFill>
                  <a:schemeClr val="bg1"/>
                </a:solidFill>
                <a:latin typeface="Rockwell" panose="02060603020205020403" pitchFamily="18" charset="0"/>
              </a:rPr>
              <a:t>“The Greatest Gift of All”</a:t>
            </a:r>
            <a:endParaRPr lang="en-US" sz="4400" i="1" dirty="0">
              <a:solidFill>
                <a:schemeClr val="bg1"/>
              </a:solidFill>
              <a:latin typeface="Rockwell" panose="02060603020205020403" pitchFamily="18" charset="0"/>
            </a:endParaRPr>
          </a:p>
        </p:txBody>
      </p:sp>
    </p:spTree>
    <p:extLst>
      <p:ext uri="{BB962C8B-B14F-4D97-AF65-F5344CB8AC3E}">
        <p14:creationId xmlns:p14="http://schemas.microsoft.com/office/powerpoint/2010/main" val="13983665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a:t>
            </a:r>
            <a:endParaRPr lang="en-US" sz="1200" dirty="0">
              <a:solidFill>
                <a:srgbClr val="FFFFFF"/>
              </a:solidFill>
            </a:endParaRPr>
          </a:p>
        </p:txBody>
      </p:sp>
      <p:sp>
        <p:nvSpPr>
          <p:cNvPr id="3" name="TextBox 2"/>
          <p:cNvSpPr txBox="1"/>
          <p:nvPr/>
        </p:nvSpPr>
        <p:spPr>
          <a:xfrm>
            <a:off x="1524000" y="609600"/>
            <a:ext cx="6099427" cy="769441"/>
          </a:xfrm>
          <a:prstGeom prst="rect">
            <a:avLst/>
          </a:prstGeom>
          <a:noFill/>
        </p:spPr>
        <p:txBody>
          <a:bodyPr wrap="none" rtlCol="0">
            <a:spAutoFit/>
          </a:bodyPr>
          <a:lstStyle/>
          <a:p>
            <a:r>
              <a:rPr lang="en-US" sz="4400" i="1" dirty="0" smtClean="0">
                <a:solidFill>
                  <a:schemeClr val="bg1"/>
                </a:solidFill>
                <a:latin typeface="Rockwell" panose="02060603020205020403" pitchFamily="18" charset="0"/>
              </a:rPr>
              <a:t>The Greatest Gift of All</a:t>
            </a:r>
            <a:endParaRPr lang="en-US" sz="4400" i="1" dirty="0">
              <a:solidFill>
                <a:schemeClr val="bg1"/>
              </a:solidFill>
              <a:latin typeface="Rockwell" panose="02060603020205020403"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289" y="1716088"/>
            <a:ext cx="3933825" cy="48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441" y="1726974"/>
            <a:ext cx="3539516" cy="4837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0072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9206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267</TotalTime>
  <Words>584</Words>
  <Application>Microsoft Office PowerPoint</Application>
  <PresentationFormat>On-screen Show (4:3)</PresentationFormat>
  <Paragraphs>121</Paragraphs>
  <Slides>33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33</vt:i4>
      </vt:variant>
    </vt:vector>
  </HeadingPairs>
  <TitlesOfParts>
    <vt:vector size="38" baseType="lpstr">
      <vt:lpstr>Arial</vt:lpstr>
      <vt:lpstr>Calibri</vt:lpstr>
      <vt:lpstr>Rockwell</vt:lpstr>
      <vt:lpstr>1_Office Theme</vt:lpstr>
      <vt:lpstr>Default Design</vt:lpstr>
      <vt:lpstr>PowerPoint Presentation</vt:lpstr>
      <vt:lpstr>PowerPoint Presentation</vt:lpstr>
      <vt:lpstr>PowerPoint Presentation</vt:lpstr>
      <vt:lpstr>The Indescribable Gift</vt:lpstr>
      <vt:lpstr>PowerPoint Presentation</vt:lpstr>
      <vt:lpstr>PowerPoint Presentation</vt:lpstr>
      <vt:lpstr>PowerPoint Presentation</vt:lpstr>
      <vt:lpstr>The Indescribable Gift</vt:lpstr>
      <vt:lpstr>PowerPoint Presentation</vt:lpstr>
      <vt:lpstr>The Indescribable Gift</vt:lpstr>
      <vt:lpstr>The Indescribable Gift</vt:lpstr>
      <vt:lpstr>Max Lucado</vt:lpstr>
      <vt:lpstr>Max Lucado</vt:lpstr>
      <vt:lpstr>The Indescribable Gift</vt:lpstr>
      <vt:lpstr>Romans 5:8</vt:lpstr>
      <vt:lpstr>The Indescribable Gift</vt:lpstr>
      <vt:lpstr>The Indescribable Gift</vt:lpstr>
      <vt:lpstr>The Indescribable Gift</vt:lpstr>
      <vt:lpstr>The Indescribable Gift</vt:lpstr>
      <vt:lpstr>The Indescribable Gift</vt:lpstr>
      <vt:lpstr>The Indescribable Gift</vt:lpstr>
      <vt:lpstr>The Indescribable Gift</vt:lpstr>
      <vt:lpstr>Romans 6:23</vt:lpstr>
      <vt:lpstr>PowerPoint Presentation</vt:lpstr>
      <vt:lpstr>The Indescribable Gift</vt:lpstr>
      <vt:lpstr>John 3:16</vt:lpstr>
      <vt:lpstr>Mark 16:16</vt:lpstr>
      <vt:lpstr>Acts 2:38, 41</vt:lpstr>
      <vt:lpstr>The Indescribable Gift</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davidbruceowens@hotmail.com</dc:creator>
  <cp:lastModifiedBy>George Williams</cp:lastModifiedBy>
  <cp:revision>16</cp:revision>
  <dcterms:created xsi:type="dcterms:W3CDTF">2014-12-18T15:32:16Z</dcterms:created>
  <dcterms:modified xsi:type="dcterms:W3CDTF">2015-10-30T13:19:54Z</dcterms:modified>
</cp:coreProperties>
</file>