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57" r:id="rId5"/>
    <p:sldId id="258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4" d="100"/>
          <a:sy n="54" d="100"/>
        </p:scale>
        <p:origin x="5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4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490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70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8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1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3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02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18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32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9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895E9-61F5-4487-8701-A76B8BDB6F4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162A7-0646-4B2F-B15F-AC7250D1D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2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8114"/>
            <a:ext cx="9144000" cy="3291849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8800" dirty="0">
                <a:solidFill>
                  <a:schemeClr val="bg1"/>
                </a:solidFill>
              </a:rPr>
              <a:t>THESSALONICA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058821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4000" dirty="0">
                <a:solidFill>
                  <a:schemeClr val="bg1"/>
                </a:solidFill>
              </a:rPr>
              <a:t>RECEIVING THE WORD IN MUCH AFFLICTION</a:t>
            </a:r>
          </a:p>
        </p:txBody>
      </p:sp>
    </p:spTree>
    <p:extLst>
      <p:ext uri="{BB962C8B-B14F-4D97-AF65-F5344CB8AC3E}">
        <p14:creationId xmlns:p14="http://schemas.microsoft.com/office/powerpoint/2010/main" val="3869057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90" y="365125"/>
            <a:ext cx="10242958" cy="6354457"/>
          </a:xfrm>
        </p:spPr>
      </p:pic>
    </p:spTree>
    <p:extLst>
      <p:ext uri="{BB962C8B-B14F-4D97-AF65-F5344CB8AC3E}">
        <p14:creationId xmlns:p14="http://schemas.microsoft.com/office/powerpoint/2010/main" val="383374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9726"/>
            <a:ext cx="10515600" cy="1006678"/>
          </a:xfrm>
          <a:solidFill>
            <a:schemeClr val="accent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8000" dirty="0">
                <a:solidFill>
                  <a:schemeClr val="bg1"/>
                </a:solidFill>
              </a:rPr>
              <a:t>THE 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7072"/>
            <a:ext cx="10515600" cy="5444455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Approx. 100 mi SW of Philippi</a:t>
            </a:r>
          </a:p>
          <a:p>
            <a:r>
              <a:rPr lang="en-US" sz="3600" dirty="0">
                <a:solidFill>
                  <a:schemeClr val="bg1"/>
                </a:solidFill>
              </a:rPr>
              <a:t>Population in Paul’s time estimated at 200,000</a:t>
            </a:r>
          </a:p>
          <a:p>
            <a:r>
              <a:rPr lang="en-US" sz="3600" dirty="0">
                <a:solidFill>
                  <a:schemeClr val="bg1"/>
                </a:solidFill>
              </a:rPr>
              <a:t>Prosperous port city, located on Gulf of Salonika, &amp; 	also on the </a:t>
            </a:r>
            <a:r>
              <a:rPr lang="en-US" sz="3600" dirty="0" err="1">
                <a:solidFill>
                  <a:schemeClr val="bg1"/>
                </a:solidFill>
              </a:rPr>
              <a:t>Egnatian</a:t>
            </a:r>
            <a:r>
              <a:rPr lang="en-US" sz="3600" dirty="0">
                <a:solidFill>
                  <a:schemeClr val="bg1"/>
                </a:solidFill>
              </a:rPr>
              <a:t> Way</a:t>
            </a:r>
          </a:p>
          <a:p>
            <a:r>
              <a:rPr lang="en-US" sz="3600" dirty="0">
                <a:solidFill>
                  <a:schemeClr val="bg1"/>
                </a:solidFill>
              </a:rPr>
              <a:t>Established 316 BC by </a:t>
            </a:r>
            <a:r>
              <a:rPr lang="en-US" sz="3600" dirty="0" err="1">
                <a:solidFill>
                  <a:schemeClr val="bg1"/>
                </a:solidFill>
              </a:rPr>
              <a:t>Cassander</a:t>
            </a:r>
            <a:r>
              <a:rPr lang="en-US" sz="3600" dirty="0">
                <a:solidFill>
                  <a:schemeClr val="bg1"/>
                </a:solidFill>
              </a:rPr>
              <a:t>, one of Alexander’s 	generals; named it for his wife (also Alex’s ½ sister)</a:t>
            </a:r>
          </a:p>
          <a:p>
            <a:r>
              <a:rPr lang="en-US" sz="3600" dirty="0">
                <a:solidFill>
                  <a:schemeClr val="bg1"/>
                </a:solidFill>
              </a:rPr>
              <a:t>Greatest city of Macedonia, filled with Gentiles &amp; 	Jews, wealthy b/c of commerce</a:t>
            </a:r>
          </a:p>
          <a:p>
            <a:r>
              <a:rPr lang="en-US" sz="3600" dirty="0">
                <a:solidFill>
                  <a:schemeClr val="bg1"/>
                </a:solidFill>
              </a:rPr>
              <a:t>Modern Greek city of </a:t>
            </a:r>
            <a:r>
              <a:rPr lang="en-US" sz="3600" dirty="0" err="1">
                <a:solidFill>
                  <a:schemeClr val="bg1"/>
                </a:solidFill>
              </a:rPr>
              <a:t>Saloniki</a:t>
            </a:r>
            <a:r>
              <a:rPr lang="en-US" sz="3600" dirty="0">
                <a:solidFill>
                  <a:schemeClr val="bg1"/>
                </a:solidFill>
              </a:rPr>
              <a:t> occupies the site now</a:t>
            </a:r>
          </a:p>
        </p:txBody>
      </p:sp>
    </p:spTree>
    <p:extLst>
      <p:ext uri="{BB962C8B-B14F-4D97-AF65-F5344CB8AC3E}">
        <p14:creationId xmlns:p14="http://schemas.microsoft.com/office/powerpoint/2010/main" val="372780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27" y="365125"/>
            <a:ext cx="9848674" cy="6346068"/>
          </a:xfrm>
        </p:spPr>
      </p:pic>
    </p:spTree>
    <p:extLst>
      <p:ext uri="{BB962C8B-B14F-4D97-AF65-F5344CB8AC3E}">
        <p14:creationId xmlns:p14="http://schemas.microsoft.com/office/powerpoint/2010/main" val="1373432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61" y="438539"/>
            <a:ext cx="9546671" cy="6289432"/>
          </a:xfrm>
        </p:spPr>
      </p:pic>
    </p:spTree>
    <p:extLst>
      <p:ext uri="{BB962C8B-B14F-4D97-AF65-F5344CB8AC3E}">
        <p14:creationId xmlns:p14="http://schemas.microsoft.com/office/powerpoint/2010/main" val="586469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4225"/>
            <a:ext cx="10515600" cy="1166069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BEGINNING OF THE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9350"/>
            <a:ext cx="10515600" cy="5327010"/>
          </a:xfrm>
          <a:solidFill>
            <a:schemeClr val="accent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Paul, Silas, &amp; Timothy went there on 2</a:t>
            </a:r>
            <a:r>
              <a:rPr lang="en-US" sz="3600" baseline="30000" dirty="0">
                <a:solidFill>
                  <a:schemeClr val="bg1"/>
                </a:solidFill>
              </a:rPr>
              <a:t>nd</a:t>
            </a:r>
            <a:r>
              <a:rPr lang="en-US" sz="3600" dirty="0">
                <a:solidFill>
                  <a:schemeClr val="bg1"/>
                </a:solidFill>
              </a:rPr>
              <a:t> MJ (Acts 17); 	Paul worked to support himself; also received help 	from Philippi (twice)</a:t>
            </a:r>
          </a:p>
          <a:p>
            <a:r>
              <a:rPr lang="en-US" sz="3600" dirty="0">
                <a:solidFill>
                  <a:schemeClr val="bg1"/>
                </a:solidFill>
              </a:rPr>
              <a:t>Began by preaching in synagogue (3 Sabbath days)</a:t>
            </a:r>
          </a:p>
          <a:p>
            <a:r>
              <a:rPr lang="en-US" sz="3600" dirty="0">
                <a:solidFill>
                  <a:schemeClr val="bg1"/>
                </a:solidFill>
              </a:rPr>
              <a:t>Many converts, including Jews &amp; Gentiles</a:t>
            </a:r>
          </a:p>
          <a:p>
            <a:r>
              <a:rPr lang="en-US" sz="3600" dirty="0">
                <a:solidFill>
                  <a:schemeClr val="bg1"/>
                </a:solidFill>
              </a:rPr>
              <a:t>Jews became jealous of their success, accused them 	before city authorities; fled to Berea</a:t>
            </a:r>
          </a:p>
          <a:p>
            <a:r>
              <a:rPr lang="en-US" sz="3600" dirty="0">
                <a:solidFill>
                  <a:schemeClr val="bg1"/>
                </a:solidFill>
              </a:rPr>
              <a:t>Since Paul had to leave quickly, sent Timothy back 	from Athens to check on the church’s progress, 	knowing they were facing persecution</a:t>
            </a:r>
          </a:p>
        </p:txBody>
      </p:sp>
    </p:spTree>
    <p:extLst>
      <p:ext uri="{BB962C8B-B14F-4D97-AF65-F5344CB8AC3E}">
        <p14:creationId xmlns:p14="http://schemas.microsoft.com/office/powerpoint/2010/main" val="398070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1003"/>
            <a:ext cx="10515600" cy="1149291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1 THESSALONIANS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2906"/>
            <a:ext cx="10515600" cy="524312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Paul received a good report from Tim., wrote 1 </a:t>
            </a:r>
            <a:r>
              <a:rPr lang="en-US" sz="3200" dirty="0" err="1">
                <a:solidFill>
                  <a:schemeClr val="bg1"/>
                </a:solidFill>
              </a:rPr>
              <a:t>Thess</a:t>
            </a:r>
            <a:r>
              <a:rPr lang="en-US" sz="3200" dirty="0">
                <a:solidFill>
                  <a:schemeClr val="bg1"/>
                </a:solidFill>
              </a:rPr>
              <a:t> out of 	gratitude &amp; joy</a:t>
            </a:r>
          </a:p>
          <a:p>
            <a:r>
              <a:rPr lang="en-US" sz="3200" dirty="0">
                <a:solidFill>
                  <a:schemeClr val="bg1"/>
                </a:solidFill>
              </a:rPr>
              <a:t>Very affectionate &amp; encouraging</a:t>
            </a:r>
          </a:p>
          <a:p>
            <a:r>
              <a:rPr lang="en-US" sz="3200" dirty="0">
                <a:solidFill>
                  <a:schemeClr val="bg1"/>
                </a:solidFill>
              </a:rPr>
              <a:t>Thessalonians were doing well; their faith was well known 	throughout Macedonia, Achaia, &amp; beyond, in spite of 	opposition</a:t>
            </a:r>
          </a:p>
          <a:p>
            <a:r>
              <a:rPr lang="en-US" sz="3200" dirty="0">
                <a:solidFill>
                  <a:schemeClr val="bg1"/>
                </a:solidFill>
              </a:rPr>
              <a:t>Church characterized by love for one another</a:t>
            </a:r>
          </a:p>
          <a:p>
            <a:r>
              <a:rPr lang="en-US" sz="3200" dirty="0">
                <a:solidFill>
                  <a:schemeClr val="bg1"/>
                </a:solidFill>
              </a:rPr>
              <a:t>Some problems had arisen &amp; Paul addresses them:</a:t>
            </a:r>
          </a:p>
          <a:p>
            <a:pPr marL="914400" lvl="1" indent="-457200">
              <a:buAutoNum type="arabicParenBoth"/>
            </a:pPr>
            <a:r>
              <a:rPr lang="en-US" sz="3200" dirty="0">
                <a:solidFill>
                  <a:schemeClr val="bg1"/>
                </a:solidFill>
              </a:rPr>
              <a:t>False assumptions about the 2</a:t>
            </a:r>
            <a:r>
              <a:rPr lang="en-US" sz="3200" baseline="30000" dirty="0">
                <a:solidFill>
                  <a:schemeClr val="bg1"/>
                </a:solidFill>
              </a:rPr>
              <a:t>nd</a:t>
            </a:r>
            <a:r>
              <a:rPr lang="en-US" sz="3200" dirty="0">
                <a:solidFill>
                  <a:schemeClr val="bg1"/>
                </a:solidFill>
              </a:rPr>
              <a:t> Coming</a:t>
            </a:r>
          </a:p>
          <a:p>
            <a:pPr marL="914400" lvl="1" indent="-457200">
              <a:buAutoNum type="arabicParenBoth"/>
            </a:pPr>
            <a:r>
              <a:rPr lang="en-US" sz="3200" dirty="0">
                <a:solidFill>
                  <a:schemeClr val="bg1"/>
                </a:solidFill>
              </a:rPr>
              <a:t>Refusal of some to work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8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2614"/>
            <a:ext cx="10515600" cy="1182848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2 THESSALONIANS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8073"/>
            <a:ext cx="10515600" cy="522634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Written only a few weeks or months after 1</a:t>
            </a:r>
            <a:r>
              <a:rPr lang="en-US" baseline="30000" dirty="0">
                <a:solidFill>
                  <a:schemeClr val="bg1"/>
                </a:solidFill>
              </a:rPr>
              <a:t>st</a:t>
            </a:r>
            <a:r>
              <a:rPr lang="en-US" dirty="0">
                <a:solidFill>
                  <a:schemeClr val="bg1"/>
                </a:solidFill>
              </a:rPr>
              <a:t> Letter</a:t>
            </a:r>
          </a:p>
          <a:p>
            <a:r>
              <a:rPr lang="en-US" dirty="0">
                <a:solidFill>
                  <a:schemeClr val="bg1"/>
                </a:solidFill>
              </a:rPr>
              <a:t>Persecution continued</a:t>
            </a:r>
          </a:p>
          <a:p>
            <a:r>
              <a:rPr lang="en-US" dirty="0">
                <a:solidFill>
                  <a:schemeClr val="bg1"/>
                </a:solidFill>
              </a:rPr>
              <a:t>Confusion re 2</a:t>
            </a:r>
            <a:r>
              <a:rPr lang="en-US" baseline="30000" dirty="0">
                <a:solidFill>
                  <a:schemeClr val="bg1"/>
                </a:solidFill>
              </a:rPr>
              <a:t>nd</a:t>
            </a:r>
            <a:r>
              <a:rPr lang="en-US" dirty="0">
                <a:solidFill>
                  <a:schemeClr val="bg1"/>
                </a:solidFill>
              </a:rPr>
              <a:t> Coming had worsened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Someone had written a bogus letter in Paul’s name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Claimed the resurrection had passed already!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Paul says “man of lawlessness” must come first, &amp; he hasn’t - ???</a:t>
            </a:r>
          </a:p>
          <a:p>
            <a:r>
              <a:rPr lang="en-US" dirty="0">
                <a:solidFill>
                  <a:schemeClr val="bg1"/>
                </a:solidFill>
              </a:rPr>
              <a:t>Problem of Christians not working had also gotten worse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Reason isn’t stated. Maybe connected w. belief re 2</a:t>
            </a:r>
            <a:r>
              <a:rPr lang="en-US" sz="2800" baseline="30000" dirty="0">
                <a:solidFill>
                  <a:schemeClr val="bg1"/>
                </a:solidFill>
              </a:rPr>
              <a:t>nd</a:t>
            </a:r>
            <a:r>
              <a:rPr lang="en-US" sz="2800" dirty="0">
                <a:solidFill>
                  <a:schemeClr val="bg1"/>
                </a:solidFill>
              </a:rPr>
              <a:t> coming?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Paul says if they won’t work, don’t let them eat!</a:t>
            </a:r>
          </a:p>
        </p:txBody>
      </p:sp>
    </p:spTree>
    <p:extLst>
      <p:ext uri="{BB962C8B-B14F-4D97-AF65-F5344CB8AC3E}">
        <p14:creationId xmlns:p14="http://schemas.microsoft.com/office/powerpoint/2010/main" val="122390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2613"/>
            <a:ext cx="10515600" cy="1224793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LATER DEVELOPMENTS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1629"/>
            <a:ext cx="10515600" cy="5176008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From Acts &amp; Letters, seems Paul probably visited several 	times 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Aristarchus &amp;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</a:rPr>
              <a:t>Secundus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 became co-workers with Paul (Acts)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For several centuries,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</a:rPr>
              <a:t>Thess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 remained a stronghold of 	Christian faith (later, Greek Orthodoxy)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City attacked several times by various pagan nations; many 	converted to Christianity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Captured by Sultan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</a:rPr>
              <a:t>Amurath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 II in 1430, became part of 	Turkish empire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Recaptured by Greeks in Balkan War of 1912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66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1003"/>
            <a:ext cx="10515600" cy="1216403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LESSONS FROM THESSALONICA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3574"/>
            <a:ext cx="10515600" cy="5108896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en-US" sz="3600" dirty="0">
                <a:solidFill>
                  <a:schemeClr val="bg1"/>
                </a:solidFill>
              </a:rPr>
              <a:t>Christians can remain strong &amp; faithful, regardless of opposition &amp; persecution.</a:t>
            </a:r>
          </a:p>
          <a:p>
            <a:pPr marL="514350" indent="-514350">
              <a:buAutoNum type="arabicPeriod"/>
            </a:pPr>
            <a:r>
              <a:rPr lang="en-US" sz="3600" dirty="0">
                <a:solidFill>
                  <a:schemeClr val="bg1"/>
                </a:solidFill>
              </a:rPr>
              <a:t>Faith often develops quickly when under fire.</a:t>
            </a:r>
          </a:p>
          <a:p>
            <a:pPr marL="514350" indent="-514350">
              <a:buAutoNum type="arabicPeriod"/>
            </a:pPr>
            <a:r>
              <a:rPr lang="en-US" sz="3600" dirty="0">
                <a:solidFill>
                  <a:schemeClr val="bg1"/>
                </a:solidFill>
              </a:rPr>
              <a:t>Even strong churches can have problems, both doctrinal &amp; practical. What’s important is that/how we deal with them.</a:t>
            </a:r>
          </a:p>
          <a:p>
            <a:pPr marL="514350" indent="-514350">
              <a:buAutoNum type="arabicPeriod"/>
            </a:pPr>
            <a:r>
              <a:rPr lang="en-US" sz="3600" dirty="0">
                <a:solidFill>
                  <a:schemeClr val="bg1"/>
                </a:solidFill>
              </a:rPr>
              <a:t>No matter how strong our faith &amp; love, we can always do better!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3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226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THESSALONICA</vt:lpstr>
      <vt:lpstr>PowerPoint Presentation</vt:lpstr>
      <vt:lpstr>THE CITY</vt:lpstr>
      <vt:lpstr>PowerPoint Presentation</vt:lpstr>
      <vt:lpstr>PowerPoint Presentation</vt:lpstr>
      <vt:lpstr>BEGINNING OF THE CHURCH</vt:lpstr>
      <vt:lpstr>1 THESSALONIANS</vt:lpstr>
      <vt:lpstr>2 THESSALONIANS</vt:lpstr>
      <vt:lpstr>LATER DEVELOPMENTS</vt:lpstr>
      <vt:lpstr>LESSONS FROM THESSALONICA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 Allen Church</dc:creator>
  <cp:lastModifiedBy>OWNER</cp:lastModifiedBy>
  <cp:revision>8</cp:revision>
  <dcterms:created xsi:type="dcterms:W3CDTF">2016-04-26T16:15:05Z</dcterms:created>
  <dcterms:modified xsi:type="dcterms:W3CDTF">2016-06-08T13:22:47Z</dcterms:modified>
</cp:coreProperties>
</file>