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2"/>
  </p:notesMasterIdLst>
  <p:sldIdLst>
    <p:sldId id="257" r:id="rId3"/>
    <p:sldId id="258" r:id="rId4"/>
    <p:sldId id="261" r:id="rId5"/>
    <p:sldId id="262" r:id="rId6"/>
    <p:sldId id="259" r:id="rId7"/>
    <p:sldId id="260" r:id="rId8"/>
    <p:sldId id="263" r:id="rId9"/>
    <p:sldId id="264" r:id="rId10"/>
    <p:sldId id="268" r:id="rId11"/>
    <p:sldId id="265" r:id="rId12"/>
    <p:sldId id="269" r:id="rId13"/>
    <p:sldId id="266" r:id="rId14"/>
    <p:sldId id="270" r:id="rId15"/>
    <p:sldId id="267" r:id="rId16"/>
    <p:sldId id="271" r:id="rId17"/>
    <p:sldId id="272"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8" autoAdjust="0"/>
    <p:restoredTop sz="94660"/>
  </p:normalViewPr>
  <p:slideViewPr>
    <p:cSldViewPr>
      <p:cViewPr varScale="1">
        <p:scale>
          <a:sx n="66" d="100"/>
          <a:sy n="66" d="100"/>
        </p:scale>
        <p:origin x="1256"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8A248-EB39-455B-963F-D2942D5B0AEA}" type="datetimeFigureOut">
              <a:rPr lang="en-US" smtClean="0"/>
              <a:t>1/21/2015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130C0C-0536-4966-BAC0-95E560D5A816}" type="slidenum">
              <a:rPr lang="en-US" smtClean="0"/>
              <a:t>‹#›</a:t>
            </a:fld>
            <a:endParaRPr lang="en-US"/>
          </a:p>
        </p:txBody>
      </p:sp>
    </p:spTree>
    <p:extLst>
      <p:ext uri="{BB962C8B-B14F-4D97-AF65-F5344CB8AC3E}">
        <p14:creationId xmlns:p14="http://schemas.microsoft.com/office/powerpoint/2010/main" val="1045743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60C6F-E374-4029-AFE7-CCBCB247694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052815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60C6F-E374-4029-AFE7-CCBCB247694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05281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712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3895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566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1662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00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6915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9600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623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10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6582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549F2EE-B860-4EA6-8052-D39567F4106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29519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043C040-90B7-4170-90BF-C5B742CB13C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40681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48FDE70-D726-4D43-B970-3CBFBAB096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71191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1F4CC22-28C6-4745-80C4-E526E561556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78157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7DB2A5F-D120-441D-97BF-EB05E38723E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8894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9CBB324-40C6-481E-AF51-228A0F5B938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4042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C02044D-60A7-48F7-8598-1944B5DA1197}"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04687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B48E206-C24F-4D1D-88E6-8CAD679AE94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7548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6C66BCF-450B-4C21-8389-7AE2CC28EBB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22351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873D392-5F9C-47B7-9ADD-51EF6287D26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83449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857752-7DAD-470E-9A3C-40A21DD73CF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7861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43A616F0-0A86-44C2-B64F-D6EE0DDC09F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45520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6EE2F291-B651-481B-AE3B-589FF0681B4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745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92018-2933-4BF5-B1E3-1B38CC9789CD}" type="datetimeFigureOut">
              <a:rPr lang="en-US" smtClean="0">
                <a:solidFill>
                  <a:prstClr val="black">
                    <a:tint val="75000"/>
                  </a:prstClr>
                </a:solidFill>
              </a:rPr>
              <a:pPr/>
              <a:t>1/21/2015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42FC4D-3BA7-41DA-A392-2FC1BD4AA5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8071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pPr>
            <a:fld id="{747A058D-936E-430F-9779-4CBBECE923EE}" type="slidenum">
              <a:rPr lang="en-US">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38658398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588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a:solidFill>
                  <a:srgbClr val="FFFFFF"/>
                </a:solidFill>
              </a:rPr>
              <a:t>1</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26" y="609600"/>
            <a:ext cx="8548059" cy="5676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4158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2</a:t>
            </a:r>
            <a:endParaRPr lang="en-US" sz="1200" dirty="0">
              <a:solidFill>
                <a:srgbClr val="FFFFFF"/>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152400"/>
            <a:ext cx="8178800" cy="613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295400" y="5638800"/>
            <a:ext cx="6477000" cy="769441"/>
          </a:xfrm>
          <a:prstGeom prst="rect">
            <a:avLst/>
          </a:prstGeom>
          <a:noFill/>
        </p:spPr>
        <p:txBody>
          <a:bodyPr wrap="square" rtlCol="0">
            <a:spAutoFit/>
          </a:bodyPr>
          <a:lstStyle/>
          <a:p>
            <a:pPr algn="ctr"/>
            <a:r>
              <a:rPr lang="en-US" sz="4400" dirty="0" smtClean="0">
                <a:solidFill>
                  <a:schemeClr val="bg1"/>
                </a:solidFill>
                <a:latin typeface="Rockwell" panose="02060603020205020403" pitchFamily="18" charset="0"/>
              </a:rPr>
              <a:t>Hypocrisy…</a:t>
            </a:r>
            <a:r>
              <a:rPr lang="en-US" dirty="0" smtClean="0"/>
              <a:t>…</a:t>
            </a:r>
            <a:endParaRPr lang="en-US" dirty="0"/>
          </a:p>
        </p:txBody>
      </p:sp>
    </p:spTree>
    <p:extLst>
      <p:ext uri="{BB962C8B-B14F-4D97-AF65-F5344CB8AC3E}">
        <p14:creationId xmlns:p14="http://schemas.microsoft.com/office/powerpoint/2010/main" val="4015045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3</a:t>
            </a:r>
            <a:endParaRPr lang="en-US" sz="1200" dirty="0">
              <a:solidFill>
                <a:srgbClr val="FFFFFF"/>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500" y="457200"/>
            <a:ext cx="313690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5800" y="609600"/>
            <a:ext cx="7924800" cy="5509200"/>
          </a:xfrm>
          <a:prstGeom prst="rect">
            <a:avLst/>
          </a:prstGeom>
          <a:noFill/>
        </p:spPr>
        <p:txBody>
          <a:bodyPr wrap="square" rtlCol="0">
            <a:spAutoFit/>
          </a:bodyPr>
          <a:lstStyle/>
          <a:p>
            <a:r>
              <a:rPr lang="en-US" sz="3200" dirty="0" smtClean="0">
                <a:solidFill>
                  <a:schemeClr val="bg1"/>
                </a:solidFill>
                <a:latin typeface="Rockwell" panose="02060603020205020403" pitchFamily="18" charset="0"/>
              </a:rPr>
              <a:t>			“Hypocrisy is 	hideous.  				What cancer is to the 				body, hypocrisy is to the 			church.  It is a killing agent.  Unfortunately, hypocrisy is also addictive.  And even though Jesus reserved his most severe words of condemnation for the hypocrite, we still seem to prefer that lifestyle to truth and authenticity.”  (John Stott, Sermon on the Mount)</a:t>
            </a:r>
            <a:r>
              <a:rPr lang="en-US" sz="3200" dirty="0" smtClean="0"/>
              <a:t>…</a:t>
            </a:r>
            <a:endParaRPr lang="en-US" sz="3200" dirty="0"/>
          </a:p>
        </p:txBody>
      </p:sp>
    </p:spTree>
    <p:extLst>
      <p:ext uri="{BB962C8B-B14F-4D97-AF65-F5344CB8AC3E}">
        <p14:creationId xmlns:p14="http://schemas.microsoft.com/office/powerpoint/2010/main" val="254224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5000" r="-3000" b="-2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533400" y="4038600"/>
            <a:ext cx="8103616" cy="2631555"/>
          </a:xfrm>
          <a:solidFill>
            <a:schemeClr val="bg1">
              <a:alpha val="0"/>
            </a:schemeClr>
          </a:solidFill>
        </p:spPr>
        <p:txBody>
          <a:bodyPr/>
          <a:lstStyle/>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4</a:t>
            </a:r>
            <a:endParaRPr lang="en-US" sz="1200" dirty="0">
              <a:solidFill>
                <a:srgbClr val="FFFFFF"/>
              </a:solidFill>
            </a:endParaRPr>
          </a:p>
        </p:txBody>
      </p:sp>
      <p:sp>
        <p:nvSpPr>
          <p:cNvPr id="2" name="TextBox 1"/>
          <p:cNvSpPr txBox="1"/>
          <p:nvPr/>
        </p:nvSpPr>
        <p:spPr>
          <a:xfrm>
            <a:off x="269626" y="228600"/>
            <a:ext cx="4623702" cy="707886"/>
          </a:xfrm>
          <a:prstGeom prst="rect">
            <a:avLst/>
          </a:prstGeom>
          <a:noFill/>
        </p:spPr>
        <p:txBody>
          <a:bodyPr wrap="none" rtlCol="0">
            <a:spAutoFit/>
          </a:bodyPr>
          <a:lstStyle/>
          <a:p>
            <a:r>
              <a:rPr lang="en-US" sz="4000" b="1" dirty="0">
                <a:ln w="12700">
                  <a:solidFill>
                    <a:srgbClr val="000000">
                      <a:satMod val="155000"/>
                    </a:srgbClr>
                  </a:solidFill>
                  <a:prstDash val="solid"/>
                </a:ln>
                <a:solidFill>
                  <a:srgbClr val="92D050"/>
                </a:solidFill>
                <a:effectLst>
                  <a:outerShdw blurRad="41275" dist="20320" dir="1800000" algn="tl" rotWithShape="0">
                    <a:srgbClr val="000000">
                      <a:alpha val="40000"/>
                    </a:srgbClr>
                  </a:outerShdw>
                </a:effectLst>
                <a:latin typeface="Rockwell" panose="02060603020205020403" pitchFamily="18" charset="0"/>
              </a:rPr>
              <a:t>A Healthy Church</a:t>
            </a:r>
          </a:p>
        </p:txBody>
      </p:sp>
    </p:spTree>
    <p:extLst>
      <p:ext uri="{BB962C8B-B14F-4D97-AF65-F5344CB8AC3E}">
        <p14:creationId xmlns:p14="http://schemas.microsoft.com/office/powerpoint/2010/main" val="3644592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“And anyone who does not carry his cross and follow me cannot be my disciple</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p>
          <a:p>
            <a:pPr marL="0" indent="0" algn="r">
              <a:buNone/>
            </a:pP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r>
              <a:rPr lang="en-US" sz="2000" b="1" dirty="0" err="1"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Lk</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sz="20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14:27</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p>
          <a:p>
            <a:pPr marL="0" indent="0">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a:solidFill>
                  <a:srgbClr val="FFFFFF"/>
                </a:solidFill>
              </a:rPr>
              <a:t>5</a:t>
            </a: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2898659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“And anyone who does not carry his cross and follow me cannot be my disciple</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p>
          <a:p>
            <a:pPr marL="0" indent="0" algn="r">
              <a:buNone/>
            </a:pP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(Luke </a:t>
            </a:r>
            <a:r>
              <a:rPr lang="en-US" sz="20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14:27</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p>
          <a:p>
            <a:pPr marL="0" indent="0">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“Why do you call me, ‘Lord, Lord’ and do not do what I say?”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r>
              <a:rPr lang="en-US" sz="20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Luke 6:46)</a:t>
            </a:r>
            <a:endPar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6</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1441498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7</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27574471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endPar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“My dear brothers, take note of this:  Everyone should be quick to listen, slow to speak, and slow to become angry, for man’s anger does not bring about the righteous life that God desires</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(James 1:19-20)</a:t>
            </a: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8</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490266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26962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9</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12261660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0" indent="0">
              <a:buNone/>
            </a:pPr>
            <a:endParaRPr lang="en-US" sz="24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sz="28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“Therefore, get rid of all moral filth and the evil that is so prevalent, and humbly accept the word planted in you, which can save you…Religion that God our Father accepts as pure and faultless is this:  to look after orphans and widows in their distress and to keep oneself from being polluted by the world</a:t>
            </a:r>
            <a:r>
              <a:rPr lang="en-US" sz="28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(James 1:21, 27)</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10</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3485850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Obedience to the Word of God</a:t>
            </a:r>
          </a:p>
          <a:p>
            <a:pPr marL="0" indent="0">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34317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11</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4073148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Obedience to the Word of God</a:t>
            </a:r>
          </a:p>
          <a:p>
            <a:pPr marL="0" indent="0">
              <a:buNone/>
            </a:pPr>
            <a:endPar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“Do not merely listen to the word, and so deceive yourselves.  Do what it says</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like </a:t>
            </a: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 man who looks at his face in a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mirror…But </a:t>
            </a: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the man who looks intently into the perfect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law…”		 </a:t>
            </a: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(James 1:22, 23, 25)</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12</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14738717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Obedience to the Word of God</a:t>
            </a:r>
          </a:p>
          <a:p>
            <a:pPr marL="571500" indent="-571500">
              <a:buAutoNum type="romanUcPeriod"/>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Concern for Others</a:t>
            </a:r>
          </a:p>
          <a:p>
            <a:pPr marL="571500" indent="-571500">
              <a:buAutoNum type="romanUcPeriod"/>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13</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1318945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Obedience to the Word of God</a:t>
            </a:r>
          </a:p>
          <a:p>
            <a:pPr marL="571500" indent="-571500">
              <a:buAutoNum type="romanUcPeriod"/>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Concern for Others</a:t>
            </a: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endParaRPr lang="en-US" sz="24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t>
            </a: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Religion that God our Father accepts as pure and faultless is this:  to look after orphans and widows in their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distress…” </a:t>
            </a:r>
          </a:p>
          <a:p>
            <a:pPr marL="0" indent="0" algn="r">
              <a:buNone/>
            </a:pPr>
            <a:r>
              <a:rPr lang="en-US" sz="20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(James 1:27)</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14</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3873409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sz="20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What does it mean</a:t>
            </a:r>
          </a:p>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to be a disciple of Jesus?</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15</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1546478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lgn="r">
              <a:buNone/>
            </a:pPr>
            <a:endParaRPr lang="en-US" sz="20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takes</a:t>
            </a:r>
          </a:p>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a lot of time and effort!</a:t>
            </a: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17</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34305000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69626" y="1524000"/>
            <a:ext cx="8645774" cy="5146155"/>
          </a:xfrm>
          <a:solidFill>
            <a:schemeClr val="bg1">
              <a:alpha val="0"/>
            </a:schemeClr>
          </a:solidFill>
        </p:spPr>
        <p:txBody>
          <a:bodyPr/>
          <a:lstStyle/>
          <a:p>
            <a:pPr marL="0" indent="0">
              <a:buNone/>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Discipleship calls for…</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Control of Temper and Tongue</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Moral Purity</a:t>
            </a:r>
          </a:p>
          <a:p>
            <a:pPr marL="571500" indent="-571500">
              <a:buAutoNum type="romanUcPeriod"/>
            </a:pP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Obedience to the Word of God</a:t>
            </a:r>
          </a:p>
          <a:p>
            <a:pPr marL="571500" indent="-571500">
              <a:buAutoNum type="romanUcPeriod"/>
            </a:pPr>
            <a:r>
              <a:rPr lang="en-US"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a:t>
            </a:r>
            <a:r>
              <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rPr>
              <a:t> Concern for Others</a:t>
            </a:r>
          </a:p>
          <a:p>
            <a:pPr marL="571500" indent="-571500">
              <a:buAutoNum type="romanUcPeriod"/>
            </a:pPr>
            <a:endParaRPr lang="en-US"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Rockwell" pitchFamily="18" charset="0"/>
            </a:endParaRPr>
          </a:p>
        </p:txBody>
      </p:sp>
      <p:sp>
        <p:nvSpPr>
          <p:cNvPr id="17412" name="Rectangle 4"/>
          <p:cNvSpPr>
            <a:spLocks noChangeArrowheads="1"/>
          </p:cNvSpPr>
          <p:nvPr/>
        </p:nvSpPr>
        <p:spPr bwMode="auto">
          <a:xfrm>
            <a:off x="0" y="6564313"/>
            <a:ext cx="3545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smtClean="0">
                <a:solidFill>
                  <a:srgbClr val="FFFFFF"/>
                </a:solidFill>
              </a:rPr>
              <a:t>18</a:t>
            </a:r>
            <a:endParaRPr lang="en-US" sz="1200" dirty="0">
              <a:solidFill>
                <a:srgbClr val="FFFFFF"/>
              </a:solidFill>
            </a:endParaRPr>
          </a:p>
        </p:txBody>
      </p:sp>
      <p:sp>
        <p:nvSpPr>
          <p:cNvPr id="2" name="TextBox 1"/>
          <p:cNvSpPr txBox="1"/>
          <p:nvPr/>
        </p:nvSpPr>
        <p:spPr>
          <a:xfrm>
            <a:off x="134813" y="228600"/>
            <a:ext cx="8954663" cy="646331"/>
          </a:xfrm>
          <a:prstGeom prst="rect">
            <a:avLst/>
          </a:prstGeom>
          <a:noFill/>
        </p:spPr>
        <p:txBody>
          <a:bodyPr wrap="square" rtlCol="0">
            <a:spAutoFit/>
          </a:bodyPr>
          <a:lstStyle/>
          <a:p>
            <a:r>
              <a:rPr lang="en-US" sz="3600" b="1"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latin typeface="Rockwell" panose="02060603020205020403" pitchFamily="18" charset="0"/>
              </a:rPr>
              <a:t>Growing Deeper through Discipleship</a:t>
            </a:r>
          </a:p>
        </p:txBody>
      </p:sp>
    </p:spTree>
    <p:extLst>
      <p:ext uri="{BB962C8B-B14F-4D97-AF65-F5344CB8AC3E}">
        <p14:creationId xmlns:p14="http://schemas.microsoft.com/office/powerpoint/2010/main" val="1857093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307892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489</Words>
  <Application>Microsoft Office PowerPoint</Application>
  <PresentationFormat>On-screen Show (4:3)</PresentationFormat>
  <Paragraphs>104</Paragraphs>
  <Slides>19</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Rockwell</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davidbruceowens@hotmail.com</dc:creator>
  <cp:lastModifiedBy>OWNER</cp:lastModifiedBy>
  <cp:revision>10</cp:revision>
  <dcterms:created xsi:type="dcterms:W3CDTF">2015-01-15T16:54:49Z</dcterms:created>
  <dcterms:modified xsi:type="dcterms:W3CDTF">2015-01-21T17:17:00Z</dcterms:modified>
</cp:coreProperties>
</file>