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 id="260" r:id="rId4"/>
    <p:sldId id="259" r:id="rId5"/>
    <p:sldId id="261" r:id="rId6"/>
    <p:sldId id="262" r:id="rId7"/>
    <p:sldId id="258" r:id="rId8"/>
    <p:sldId id="263" r:id="rId9"/>
    <p:sldId id="264" r:id="rId10"/>
    <p:sldId id="265" r:id="rId11"/>
    <p:sldId id="266"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3789" autoAdjust="0"/>
    <p:restoredTop sz="94660"/>
  </p:normalViewPr>
  <p:slideViewPr>
    <p:cSldViewPr snapToGrid="0">
      <p:cViewPr varScale="1">
        <p:scale>
          <a:sx n="44" d="100"/>
          <a:sy n="44" d="100"/>
        </p:scale>
        <p:origin x="60"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922DFE-FD0B-484D-BBF9-8ED6A1563CF0}"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2045291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922DFE-FD0B-484D-BBF9-8ED6A1563CF0}"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73733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922DFE-FD0B-484D-BBF9-8ED6A1563CF0}"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120783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922DFE-FD0B-484D-BBF9-8ED6A1563CF0}"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2576812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922DFE-FD0B-484D-BBF9-8ED6A1563CF0}" type="datetimeFigureOut">
              <a:rPr lang="en-US" smtClean="0"/>
              <a:t>10/21/2018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3066011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22DFE-FD0B-484D-BBF9-8ED6A1563CF0}" type="datetimeFigureOut">
              <a:rPr lang="en-US" smtClean="0"/>
              <a:t>10/21/2018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173551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22DFE-FD0B-484D-BBF9-8ED6A1563CF0}" type="datetimeFigureOut">
              <a:rPr lang="en-US" smtClean="0"/>
              <a:t>10/21/2018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1933062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922DFE-FD0B-484D-BBF9-8ED6A1563CF0}"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1572861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922DFE-FD0B-484D-BBF9-8ED6A1563CF0}"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3475290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922DFE-FD0B-484D-BBF9-8ED6A1563CF0}"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2666414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922DFE-FD0B-484D-BBF9-8ED6A1563CF0}"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BBF7B-8623-4EB3-ADC9-9F9ADED0665E}" type="slidenum">
              <a:rPr lang="en-US" smtClean="0"/>
              <a:t>‹#›</a:t>
            </a:fld>
            <a:endParaRPr lang="en-US"/>
          </a:p>
        </p:txBody>
      </p:sp>
    </p:spTree>
    <p:extLst>
      <p:ext uri="{BB962C8B-B14F-4D97-AF65-F5344CB8AC3E}">
        <p14:creationId xmlns:p14="http://schemas.microsoft.com/office/powerpoint/2010/main" val="1850000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922DFE-FD0B-484D-BBF9-8ED6A1563CF0}" type="datetimeFigureOut">
              <a:rPr lang="en-US" smtClean="0"/>
              <a:t>10/21/2018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CBBF7B-8623-4EB3-ADC9-9F9ADED0665E}" type="slidenum">
              <a:rPr lang="en-US" smtClean="0"/>
              <a:t>‹#›</a:t>
            </a:fld>
            <a:endParaRPr lang="en-US"/>
          </a:p>
        </p:txBody>
      </p:sp>
    </p:spTree>
    <p:extLst>
      <p:ext uri="{BB962C8B-B14F-4D97-AF65-F5344CB8AC3E}">
        <p14:creationId xmlns:p14="http://schemas.microsoft.com/office/powerpoint/2010/main" val="2695327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9000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52823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7130" y="0"/>
            <a:ext cx="5143500" cy="6858000"/>
          </a:xfrm>
          <a:prstGeom prst="rect">
            <a:avLst/>
          </a:prstGeom>
        </p:spPr>
      </p:pic>
    </p:spTree>
    <p:extLst>
      <p:ext uri="{BB962C8B-B14F-4D97-AF65-F5344CB8AC3E}">
        <p14:creationId xmlns:p14="http://schemas.microsoft.com/office/powerpoint/2010/main" val="2238726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5368834" y="28069"/>
            <a:ext cx="6823166" cy="7478970"/>
          </a:xfrm>
          <a:prstGeom prst="rect">
            <a:avLst/>
          </a:prstGeom>
        </p:spPr>
        <p:txBody>
          <a:bodyPr wrap="square">
            <a:spAutoFit/>
          </a:bodyPr>
          <a:lstStyle/>
          <a:p>
            <a:pPr marL="514350" indent="-514350">
              <a:buAutoNum type="arabicPeriod"/>
            </a:pPr>
            <a:r>
              <a:rPr lang="en-US" sz="3200" b="1" i="1" dirty="0" smtClean="0">
                <a:effectLst/>
                <a:latin typeface="Verdana" panose="020B0604030504040204" pitchFamily="34" charset="0"/>
              </a:rPr>
              <a:t>You</a:t>
            </a:r>
            <a:r>
              <a:rPr lang="en-US" sz="3200" dirty="0" smtClean="0">
                <a:effectLst/>
                <a:latin typeface="Verdana" panose="020B0604030504040204" pitchFamily="34" charset="0"/>
              </a:rPr>
              <a:t> are to </a:t>
            </a:r>
            <a:r>
              <a:rPr lang="en-US" sz="4000" i="1" dirty="0" smtClean="0">
                <a:effectLst/>
                <a:latin typeface="Traditional Arabic" panose="02020603050405020304" pitchFamily="18" charset="-78"/>
                <a:cs typeface="Traditional Arabic" panose="02020603050405020304" pitchFamily="18" charset="-78"/>
              </a:rPr>
              <a:t>light the lamps every evening at sun-setting, and keep them continually burning, bright and clear, till sun-rising</a:t>
            </a:r>
            <a:r>
              <a:rPr lang="en-US" sz="4000" dirty="0" smtClean="0">
                <a:effectLst/>
                <a:latin typeface="Verdana" panose="020B0604030504040204" pitchFamily="34" charset="0"/>
              </a:rPr>
              <a:t>.</a:t>
            </a:r>
          </a:p>
          <a:p>
            <a:endParaRPr lang="en-US" sz="3600" dirty="0" smtClean="0">
              <a:latin typeface="Verdana" panose="020B0604030504040204" pitchFamily="34" charset="0"/>
            </a:endParaRPr>
          </a:p>
          <a:p>
            <a:pPr marL="457200" indent="-457200">
              <a:buFont typeface="Arial" panose="020B0604020202020204" pitchFamily="34" charset="0"/>
              <a:buChar char="•"/>
            </a:pPr>
            <a:r>
              <a:rPr lang="en-US" sz="3200" dirty="0" smtClean="0">
                <a:latin typeface="Verdana" panose="020B0604030504040204" pitchFamily="34" charset="0"/>
              </a:rPr>
              <a:t>Phil. 2:12 – “own salvation”</a:t>
            </a:r>
          </a:p>
          <a:p>
            <a:pPr marL="457200" indent="-457200">
              <a:buFont typeface="Arial" panose="020B0604020202020204" pitchFamily="34" charset="0"/>
              <a:buChar char="•"/>
            </a:pPr>
            <a:r>
              <a:rPr lang="en-US" sz="3200" dirty="0" smtClean="0">
                <a:latin typeface="Verdana" panose="020B0604030504040204" pitchFamily="34" charset="0"/>
              </a:rPr>
              <a:t>Gal. 6:7 – “sow and reap”</a:t>
            </a:r>
          </a:p>
          <a:p>
            <a:pPr marL="457200" indent="-457200">
              <a:buFont typeface="Arial" panose="020B0604020202020204" pitchFamily="34" charset="0"/>
              <a:buChar char="•"/>
            </a:pPr>
            <a:r>
              <a:rPr lang="en-US" sz="3200" dirty="0" smtClean="0">
                <a:latin typeface="Verdana" panose="020B0604030504040204" pitchFamily="34" charset="0"/>
              </a:rPr>
              <a:t>Rom. 12:1 – “living sacrifice”</a:t>
            </a:r>
          </a:p>
          <a:p>
            <a:pPr marL="457200" indent="-457200">
              <a:buFont typeface="Arial" panose="020B0604020202020204" pitchFamily="34" charset="0"/>
              <a:buChar char="•"/>
            </a:pPr>
            <a:r>
              <a:rPr lang="en-US" sz="3200" dirty="0" smtClean="0">
                <a:latin typeface="Verdana" panose="020B0604030504040204" pitchFamily="34" charset="0"/>
              </a:rPr>
              <a:t>Mt. 5:14-16 – “light of world”</a:t>
            </a:r>
          </a:p>
          <a:p>
            <a:pPr marL="457200" indent="-457200">
              <a:buFont typeface="Arial" panose="020B0604020202020204" pitchFamily="34" charset="0"/>
              <a:buChar char="•"/>
            </a:pPr>
            <a:r>
              <a:rPr lang="en-US" sz="3200" dirty="0" smtClean="0">
                <a:latin typeface="Verdana" panose="020B0604030504040204" pitchFamily="34" charset="0"/>
              </a:rPr>
              <a:t>Eph. 5:8 – “children of light”</a:t>
            </a:r>
          </a:p>
          <a:p>
            <a:endParaRPr lang="en-US" sz="2800" dirty="0">
              <a:latin typeface="Verdana" panose="020B0604030504040204" pitchFamily="34" charset="0"/>
            </a:endParaRPr>
          </a:p>
          <a:p>
            <a:endParaRPr lang="en-US" sz="2800" dirty="0">
              <a:latin typeface="Verdana" panose="020B0604030504040204" pitchFamily="34" charset="0"/>
            </a:endParaRPr>
          </a:p>
          <a:p>
            <a:endParaRPr lang="en-US" sz="2800" dirty="0"/>
          </a:p>
        </p:txBody>
      </p:sp>
    </p:spTree>
    <p:extLst>
      <p:ext uri="{BB962C8B-B14F-4D97-AF65-F5344CB8AC3E}">
        <p14:creationId xmlns:p14="http://schemas.microsoft.com/office/powerpoint/2010/main" val="2199299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5143500" y="0"/>
            <a:ext cx="6411191" cy="6986528"/>
          </a:xfrm>
          <a:prstGeom prst="rect">
            <a:avLst/>
          </a:prstGeom>
        </p:spPr>
        <p:txBody>
          <a:bodyPr wrap="square">
            <a:spAutoFit/>
          </a:bodyPr>
          <a:lstStyle/>
          <a:p>
            <a:pPr lvl="1"/>
            <a:r>
              <a:rPr lang="en-US" sz="3600" b="1" dirty="0"/>
              <a:t>2. </a:t>
            </a:r>
            <a:r>
              <a:rPr lang="en-US" sz="3200" dirty="0"/>
              <a:t>You are to </a:t>
            </a:r>
            <a:r>
              <a:rPr lang="en-US" sz="3200" b="1" dirty="0"/>
              <a:t>be</a:t>
            </a:r>
            <a:r>
              <a:rPr lang="en-US" sz="3200" dirty="0"/>
              <a:t> </a:t>
            </a:r>
            <a:r>
              <a:rPr lang="en-US" sz="3200" b="1" dirty="0"/>
              <a:t>careful</a:t>
            </a:r>
            <a:r>
              <a:rPr lang="en-US" sz="3200" dirty="0"/>
              <a:t> that the lamps, reflectors, and lanterns, are </a:t>
            </a:r>
            <a:r>
              <a:rPr lang="en-US" sz="3200" b="1" dirty="0"/>
              <a:t>constantly kept clean</a:t>
            </a:r>
            <a:r>
              <a:rPr lang="en-US" sz="3200" dirty="0"/>
              <a:t>, and in order; and particularly to be careful that </a:t>
            </a:r>
            <a:r>
              <a:rPr lang="en-US" sz="3200" b="1" dirty="0"/>
              <a:t>no lamps, wood, or candles, be left burning any where as to endanger fire</a:t>
            </a:r>
            <a:r>
              <a:rPr lang="en-US" sz="3200" dirty="0"/>
              <a:t>.</a:t>
            </a:r>
            <a:endParaRPr lang="en-US" sz="3200" dirty="0">
              <a:latin typeface="Verdana" panose="020B0604030504040204" pitchFamily="34" charset="0"/>
            </a:endParaRPr>
          </a:p>
          <a:p>
            <a:pPr lvl="1"/>
            <a:endParaRPr lang="en-US" sz="3200" dirty="0" smtClean="0"/>
          </a:p>
          <a:p>
            <a:pPr marL="914400" lvl="1" indent="-457200">
              <a:buFont typeface="Arial" panose="020B0604020202020204" pitchFamily="34" charset="0"/>
              <a:buChar char="•"/>
            </a:pPr>
            <a:r>
              <a:rPr lang="en-US" sz="3200" dirty="0" smtClean="0"/>
              <a:t>Eph. 5:15 – “look carefully”</a:t>
            </a:r>
          </a:p>
          <a:p>
            <a:pPr marL="914400" lvl="1" indent="-457200">
              <a:buFont typeface="Arial" panose="020B0604020202020204" pitchFamily="34" charset="0"/>
              <a:buChar char="•"/>
            </a:pPr>
            <a:r>
              <a:rPr lang="en-US" sz="3200" dirty="0" smtClean="0"/>
              <a:t>Heb. 12:15</a:t>
            </a:r>
          </a:p>
          <a:p>
            <a:pPr marL="914400" lvl="1" indent="-457200">
              <a:buFont typeface="Arial" panose="020B0604020202020204" pitchFamily="34" charset="0"/>
              <a:buChar char="•"/>
            </a:pPr>
            <a:r>
              <a:rPr lang="en-US" sz="3200" dirty="0" smtClean="0"/>
              <a:t>2 Cor. 7:1</a:t>
            </a:r>
          </a:p>
          <a:p>
            <a:pPr marL="914400" lvl="1" indent="-457200">
              <a:buFont typeface="Arial" panose="020B0604020202020204" pitchFamily="34" charset="0"/>
              <a:buChar char="•"/>
            </a:pPr>
            <a:r>
              <a:rPr lang="en-US" sz="3200" dirty="0" smtClean="0"/>
              <a:t>1 Pet. 1:7</a:t>
            </a:r>
          </a:p>
          <a:p>
            <a:pPr marL="914400" lvl="1" indent="-457200">
              <a:buFont typeface="Arial" panose="020B0604020202020204" pitchFamily="34" charset="0"/>
              <a:buChar char="•"/>
            </a:pPr>
            <a:r>
              <a:rPr lang="en-US" sz="3200" dirty="0" smtClean="0"/>
              <a:t>1 Tim. 1:19.</a:t>
            </a:r>
          </a:p>
          <a:p>
            <a:pPr marL="457200" indent="-457200">
              <a:buFont typeface="Arial" panose="020B0604020202020204" pitchFamily="34" charset="0"/>
              <a:buChar char="•"/>
            </a:pPr>
            <a:endParaRPr lang="en-US" sz="2800" dirty="0" smtClean="0"/>
          </a:p>
        </p:txBody>
      </p:sp>
    </p:spTree>
    <p:extLst>
      <p:ext uri="{BB962C8B-B14F-4D97-AF65-F5344CB8AC3E}">
        <p14:creationId xmlns:p14="http://schemas.microsoft.com/office/powerpoint/2010/main" val="2868347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5143500" y="0"/>
            <a:ext cx="7048499" cy="6986528"/>
          </a:xfrm>
          <a:prstGeom prst="rect">
            <a:avLst/>
          </a:prstGeom>
        </p:spPr>
        <p:txBody>
          <a:bodyPr wrap="square">
            <a:spAutoFit/>
          </a:bodyPr>
          <a:lstStyle/>
          <a:p>
            <a:pPr lvl="1"/>
            <a:r>
              <a:rPr lang="en-US" sz="3600" b="1" dirty="0"/>
              <a:t>3.</a:t>
            </a:r>
            <a:r>
              <a:rPr lang="en-US" sz="3200" dirty="0"/>
              <a:t> In order to maintain the greatest degree of light during the night, </a:t>
            </a:r>
            <a:r>
              <a:rPr lang="en-US" sz="3200" b="1" dirty="0"/>
              <a:t>the wicks </a:t>
            </a:r>
            <a:r>
              <a:rPr lang="en-US" sz="3200" dirty="0"/>
              <a:t>are to be </a:t>
            </a:r>
            <a:r>
              <a:rPr lang="en-US" sz="3200" b="1" dirty="0"/>
              <a:t>trimmed</a:t>
            </a:r>
            <a:r>
              <a:rPr lang="en-US" sz="3200" dirty="0"/>
              <a:t> </a:t>
            </a:r>
            <a:r>
              <a:rPr lang="en-US" sz="3200" b="1" dirty="0"/>
              <a:t>every four hours</a:t>
            </a:r>
            <a:r>
              <a:rPr lang="en-US" sz="3200" dirty="0"/>
              <a:t>, taking care that they are </a:t>
            </a:r>
            <a:r>
              <a:rPr lang="en-US" sz="3200" b="1" dirty="0"/>
              <a:t>exactly even on the top</a:t>
            </a:r>
            <a:r>
              <a:rPr lang="en-US" sz="3200" dirty="0" smtClean="0"/>
              <a:t>.</a:t>
            </a:r>
          </a:p>
          <a:p>
            <a:pPr lvl="1"/>
            <a:endParaRPr lang="en-US" sz="3200" dirty="0"/>
          </a:p>
          <a:p>
            <a:pPr marL="914400" lvl="1" indent="-457200">
              <a:buFont typeface="Arial" panose="020B0604020202020204" pitchFamily="34" charset="0"/>
              <a:buChar char="•"/>
            </a:pPr>
            <a:r>
              <a:rPr lang="en-US" sz="3200" dirty="0" smtClean="0">
                <a:latin typeface="Verdana" panose="020B0604030504040204" pitchFamily="34" charset="0"/>
              </a:rPr>
              <a:t>2 Tim. 1:13 – “follow pattern</a:t>
            </a:r>
          </a:p>
          <a:p>
            <a:pPr marL="914400" lvl="1" indent="-457200">
              <a:buFont typeface="Arial" panose="020B0604020202020204" pitchFamily="34" charset="0"/>
              <a:buChar char="•"/>
            </a:pPr>
            <a:endParaRPr lang="en-US" sz="3200" dirty="0" smtClean="0">
              <a:latin typeface="Verdana" panose="020B0604030504040204" pitchFamily="34" charset="0"/>
            </a:endParaRPr>
          </a:p>
          <a:p>
            <a:pPr marL="914400" lvl="1" indent="-457200">
              <a:buFont typeface="Arial" panose="020B0604020202020204" pitchFamily="34" charset="0"/>
              <a:buChar char="•"/>
            </a:pPr>
            <a:r>
              <a:rPr lang="en-US" sz="3200" dirty="0" smtClean="0">
                <a:latin typeface="Verdana" panose="020B0604030504040204" pitchFamily="34" charset="0"/>
              </a:rPr>
              <a:t>Jude 3 – “faith delivered”</a:t>
            </a:r>
          </a:p>
          <a:p>
            <a:pPr marL="914400" lvl="1" indent="-457200">
              <a:buFont typeface="Arial" panose="020B0604020202020204" pitchFamily="34" charset="0"/>
              <a:buChar char="•"/>
            </a:pPr>
            <a:endParaRPr lang="en-US" sz="3200" dirty="0">
              <a:latin typeface="Verdana" panose="020B0604030504040204" pitchFamily="34" charset="0"/>
            </a:endParaRPr>
          </a:p>
          <a:p>
            <a:pPr marL="914400" lvl="1" indent="-457200">
              <a:buFont typeface="Arial" panose="020B0604020202020204" pitchFamily="34" charset="0"/>
              <a:buChar char="•"/>
            </a:pPr>
            <a:r>
              <a:rPr lang="en-US" sz="3200" dirty="0" smtClean="0">
                <a:latin typeface="Verdana" panose="020B0604030504040204" pitchFamily="34" charset="0"/>
              </a:rPr>
              <a:t>2 Jn. 9 – “goes onward …”</a:t>
            </a:r>
          </a:p>
          <a:p>
            <a:endParaRPr lang="en-US" sz="3200" dirty="0" smtClean="0">
              <a:latin typeface="Verdana" panose="020B0604030504040204" pitchFamily="34" charset="0"/>
            </a:endParaRPr>
          </a:p>
          <a:p>
            <a:endParaRPr lang="en-US" sz="2800" dirty="0"/>
          </a:p>
        </p:txBody>
      </p:sp>
    </p:spTree>
    <p:extLst>
      <p:ext uri="{BB962C8B-B14F-4D97-AF65-F5344CB8AC3E}">
        <p14:creationId xmlns:p14="http://schemas.microsoft.com/office/powerpoint/2010/main" val="1431021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4" name="TextBox 3"/>
          <p:cNvSpPr txBox="1"/>
          <p:nvPr/>
        </p:nvSpPr>
        <p:spPr>
          <a:xfrm>
            <a:off x="5143500" y="0"/>
            <a:ext cx="7048500" cy="7386638"/>
          </a:xfrm>
          <a:prstGeom prst="rect">
            <a:avLst/>
          </a:prstGeom>
          <a:noFill/>
        </p:spPr>
        <p:txBody>
          <a:bodyPr wrap="square" rtlCol="0">
            <a:spAutoFit/>
          </a:bodyPr>
          <a:lstStyle/>
          <a:p>
            <a:pPr lvl="1"/>
            <a:r>
              <a:rPr lang="en-US" sz="2800" b="1" dirty="0" smtClean="0"/>
              <a:t>4. </a:t>
            </a:r>
            <a:r>
              <a:rPr lang="en-US" sz="2800" dirty="0" smtClean="0"/>
              <a:t>You </a:t>
            </a:r>
            <a:r>
              <a:rPr lang="en-US" sz="2800" dirty="0"/>
              <a:t>are to </a:t>
            </a:r>
            <a:r>
              <a:rPr lang="en-US" sz="2800" b="1" dirty="0"/>
              <a:t>keep</a:t>
            </a:r>
            <a:r>
              <a:rPr lang="en-US" sz="2800" dirty="0"/>
              <a:t> an </a:t>
            </a:r>
            <a:r>
              <a:rPr lang="en-US" sz="2800" b="1" dirty="0"/>
              <a:t>exact</a:t>
            </a:r>
            <a:r>
              <a:rPr lang="en-US" sz="2800" dirty="0"/>
              <a:t> amount of the quantity of oil received from time to time; the number of gallons, quarts, gills, &amp;c., consumed each night; and deliver a copy of the same to the Superintendent every three months, ending 31 March, 30 June, 30 September, and 31 December, in each year; with an account of the quantity on hand at the time.</a:t>
            </a:r>
            <a:r>
              <a:rPr lang="en-US" sz="2800" b="1" dirty="0" smtClean="0"/>
              <a:t>  </a:t>
            </a:r>
          </a:p>
          <a:p>
            <a:pPr marL="914400" lvl="1" indent="-457200">
              <a:buFont typeface="Arial" panose="020B0604020202020204" pitchFamily="34" charset="0"/>
              <a:buChar char="•"/>
            </a:pPr>
            <a:r>
              <a:rPr lang="en-US" sz="3600" dirty="0" smtClean="0"/>
              <a:t>Mk. 7:9 (traditions)</a:t>
            </a:r>
          </a:p>
          <a:p>
            <a:pPr marL="914400" lvl="1" indent="-457200">
              <a:buFont typeface="Arial" panose="020B0604020202020204" pitchFamily="34" charset="0"/>
              <a:buChar char="•"/>
            </a:pPr>
            <a:r>
              <a:rPr lang="en-US" sz="3600" dirty="0" smtClean="0"/>
              <a:t>Lk. 11:28 – “hear &amp; keep”</a:t>
            </a:r>
          </a:p>
          <a:p>
            <a:pPr marL="914400" lvl="1" indent="-457200">
              <a:buFont typeface="Arial" panose="020B0604020202020204" pitchFamily="34" charset="0"/>
              <a:buChar char="•"/>
            </a:pPr>
            <a:r>
              <a:rPr lang="en-US" sz="3600" dirty="0" smtClean="0"/>
              <a:t>Jn. 14:15 – love is obedient.</a:t>
            </a:r>
          </a:p>
          <a:p>
            <a:pPr marL="914400" lvl="1" indent="-457200">
              <a:buFont typeface="Arial" panose="020B0604020202020204" pitchFamily="34" charset="0"/>
              <a:buChar char="•"/>
            </a:pPr>
            <a:r>
              <a:rPr lang="en-US" sz="3600" dirty="0" smtClean="0"/>
              <a:t>1 Jn. 5:3 – Commandments are</a:t>
            </a:r>
          </a:p>
          <a:p>
            <a:pPr lvl="1"/>
            <a:r>
              <a:rPr lang="en-US" sz="3600" dirty="0" smtClean="0"/>
              <a:t>     not a burden</a:t>
            </a:r>
            <a:endParaRPr lang="en-US" sz="2800" dirty="0" smtClean="0"/>
          </a:p>
          <a:p>
            <a:endParaRPr lang="en-US" sz="2400" b="1" dirty="0"/>
          </a:p>
          <a:p>
            <a:endParaRPr lang="en-US" b="1" dirty="0"/>
          </a:p>
        </p:txBody>
      </p:sp>
    </p:spTree>
    <p:extLst>
      <p:ext uri="{BB962C8B-B14F-4D97-AF65-F5344CB8AC3E}">
        <p14:creationId xmlns:p14="http://schemas.microsoft.com/office/powerpoint/2010/main" val="2356080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5143500" y="522514"/>
            <a:ext cx="2628900" cy="378823"/>
          </a:xfrm>
          <a:prstGeom prst="round2Diag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TextBox 2"/>
          <p:cNvSpPr txBox="1"/>
          <p:nvPr/>
        </p:nvSpPr>
        <p:spPr>
          <a:xfrm>
            <a:off x="5143500" y="0"/>
            <a:ext cx="7048500" cy="3108543"/>
          </a:xfrm>
          <a:prstGeom prst="rect">
            <a:avLst/>
          </a:prstGeom>
          <a:noFill/>
        </p:spPr>
        <p:txBody>
          <a:bodyPr wrap="square" rtlCol="0">
            <a:spAutoFit/>
          </a:bodyPr>
          <a:lstStyle/>
          <a:p>
            <a:pPr lvl="1"/>
            <a:r>
              <a:rPr lang="en-US" sz="2800" b="1" dirty="0" smtClean="0"/>
              <a:t>5. </a:t>
            </a:r>
            <a:r>
              <a:rPr lang="en-US" sz="2800" dirty="0" smtClean="0"/>
              <a:t>You are not to sell, or permit to be sold, any spirituous liquors on the premises of the United States; but </a:t>
            </a:r>
            <a:r>
              <a:rPr lang="en-US" sz="2800" u="sng" dirty="0" smtClean="0"/>
              <a:t>will treat with civility and attention, such strangers as may visit the Light house under your charge, and as may conduct themselves in an orderly manner</a:t>
            </a:r>
            <a:r>
              <a:rPr lang="en-US" sz="2800" dirty="0" smtClean="0"/>
              <a:t>.</a:t>
            </a:r>
            <a:endParaRPr lang="en-US" sz="2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501" y="2698909"/>
            <a:ext cx="7048500" cy="4159091"/>
          </a:xfrm>
          <a:prstGeom prst="rect">
            <a:avLst/>
          </a:prstGeom>
        </p:spPr>
      </p:pic>
    </p:spTree>
    <p:extLst>
      <p:ext uri="{BB962C8B-B14F-4D97-AF65-F5344CB8AC3E}">
        <p14:creationId xmlns:p14="http://schemas.microsoft.com/office/powerpoint/2010/main" val="2896216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43500" y="156754"/>
            <a:ext cx="7048500" cy="6986528"/>
          </a:xfrm>
          <a:prstGeom prst="rect">
            <a:avLst/>
          </a:prstGeom>
          <a:noFill/>
        </p:spPr>
        <p:txBody>
          <a:bodyPr wrap="square" rtlCol="0">
            <a:spAutoFit/>
          </a:bodyPr>
          <a:lstStyle/>
          <a:p>
            <a:pPr lvl="1"/>
            <a:r>
              <a:rPr lang="en-US" sz="2800" b="1" dirty="0"/>
              <a:t>6. </a:t>
            </a:r>
            <a:r>
              <a:rPr lang="en-US" sz="2800" dirty="0"/>
              <a:t>You will receive </a:t>
            </a:r>
            <a:r>
              <a:rPr lang="en-US" sz="2800" b="1" dirty="0"/>
              <a:t>no</a:t>
            </a:r>
            <a:r>
              <a:rPr lang="en-US" sz="2800" dirty="0"/>
              <a:t> tube-glasses, wicks, or any other article which the contractors, </a:t>
            </a:r>
            <a:r>
              <a:rPr lang="en-US" sz="2800" dirty="0" err="1"/>
              <a:t>Messr</a:t>
            </a:r>
            <a:r>
              <a:rPr lang="en-US" sz="2800" dirty="0"/>
              <a:t>. Morgan &amp; Co., at New Bedford, are bound to supply, which </a:t>
            </a:r>
            <a:r>
              <a:rPr lang="en-US" sz="2800" b="1" dirty="0"/>
              <a:t>shall not </a:t>
            </a:r>
            <a:r>
              <a:rPr lang="en-US" sz="2800" dirty="0"/>
              <a:t>be of suitable kind; and if the oil they supply, should, on trial, prove bad, you will </a:t>
            </a:r>
            <a:r>
              <a:rPr lang="en-US" sz="2800" b="1" dirty="0"/>
              <a:t>immediately acquaint </a:t>
            </a:r>
            <a:r>
              <a:rPr lang="en-US" sz="2800" dirty="0"/>
              <a:t>the Superintendent therewith, in order that he may exact from them a </a:t>
            </a:r>
            <a:r>
              <a:rPr lang="en-US" sz="2800" b="1" dirty="0"/>
              <a:t>compliance</a:t>
            </a:r>
            <a:r>
              <a:rPr lang="en-US" sz="2800" dirty="0"/>
              <a:t> with this contract</a:t>
            </a:r>
            <a:r>
              <a:rPr lang="en-US" sz="2800" dirty="0" smtClean="0"/>
              <a:t>.</a:t>
            </a:r>
          </a:p>
          <a:p>
            <a:pPr lvl="1"/>
            <a:endParaRPr lang="en-US" sz="2800" dirty="0" smtClean="0"/>
          </a:p>
          <a:p>
            <a:pPr marL="1371600" lvl="2" indent="-457200">
              <a:buFont typeface="Arial" panose="020B0604020202020204" pitchFamily="34" charset="0"/>
              <a:buChar char="•"/>
            </a:pPr>
            <a:r>
              <a:rPr lang="en-US" sz="2800" dirty="0" smtClean="0"/>
              <a:t>Adam and Eve</a:t>
            </a:r>
          </a:p>
          <a:p>
            <a:pPr marL="1371600" lvl="2" indent="-457200">
              <a:buFont typeface="Arial" panose="020B0604020202020204" pitchFamily="34" charset="0"/>
              <a:buChar char="•"/>
            </a:pPr>
            <a:r>
              <a:rPr lang="en-US" sz="2800" dirty="0" smtClean="0"/>
              <a:t>Lot’s wife</a:t>
            </a:r>
          </a:p>
          <a:p>
            <a:pPr marL="1371600" lvl="2" indent="-457200">
              <a:buFont typeface="Arial" panose="020B0604020202020204" pitchFamily="34" charset="0"/>
              <a:buChar char="•"/>
            </a:pPr>
            <a:r>
              <a:rPr lang="en-US" sz="2800" dirty="0" err="1" smtClean="0"/>
              <a:t>Nadab</a:t>
            </a:r>
            <a:r>
              <a:rPr lang="en-US" sz="2800" dirty="0" smtClean="0"/>
              <a:t> and </a:t>
            </a:r>
            <a:r>
              <a:rPr lang="en-US" sz="2800" dirty="0" err="1" smtClean="0"/>
              <a:t>Abihu</a:t>
            </a:r>
            <a:r>
              <a:rPr lang="en-US" sz="2800" dirty="0" smtClean="0"/>
              <a:t> (Lev. 10:1-2)</a:t>
            </a:r>
          </a:p>
          <a:p>
            <a:pPr marL="1371600" lvl="2" indent="-457200">
              <a:buFont typeface="Arial" panose="020B0604020202020204" pitchFamily="34" charset="0"/>
              <a:buChar char="•"/>
            </a:pPr>
            <a:r>
              <a:rPr lang="en-US" sz="2800" dirty="0" smtClean="0"/>
              <a:t>King Saul</a:t>
            </a:r>
          </a:p>
          <a:p>
            <a:endParaRPr lang="en-US" sz="2800" dirty="0"/>
          </a:p>
          <a:p>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Tree>
    <p:extLst>
      <p:ext uri="{BB962C8B-B14F-4D97-AF65-F5344CB8AC3E}">
        <p14:creationId xmlns:p14="http://schemas.microsoft.com/office/powerpoint/2010/main" val="1243324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0" y="130629"/>
            <a:ext cx="184731" cy="369332"/>
          </a:xfrm>
          <a:prstGeom prst="rect">
            <a:avLst/>
          </a:prstGeom>
          <a:noFill/>
        </p:spPr>
        <p:txBody>
          <a:bodyPr wrap="none" rtlCol="0">
            <a:spAutoFit/>
          </a:bodyPr>
          <a:lstStyle/>
          <a:p>
            <a:endParaRPr lang="en-US"/>
          </a:p>
        </p:txBody>
      </p:sp>
      <p:sp>
        <p:nvSpPr>
          <p:cNvPr id="4" name="TextBox 3"/>
          <p:cNvSpPr txBox="1"/>
          <p:nvPr/>
        </p:nvSpPr>
        <p:spPr>
          <a:xfrm>
            <a:off x="5213931" y="130629"/>
            <a:ext cx="6978069" cy="6924973"/>
          </a:xfrm>
          <a:prstGeom prst="rect">
            <a:avLst/>
          </a:prstGeom>
          <a:noFill/>
        </p:spPr>
        <p:txBody>
          <a:bodyPr wrap="square" rtlCol="0">
            <a:spAutoFit/>
          </a:bodyPr>
          <a:lstStyle/>
          <a:p>
            <a:pPr lvl="1"/>
            <a:r>
              <a:rPr lang="en-US" sz="3200" b="1" dirty="0"/>
              <a:t>7.</a:t>
            </a:r>
            <a:r>
              <a:rPr lang="en-US" sz="3200" dirty="0"/>
              <a:t>  Should the contractors omit to supply the quantity of oil, wicks, tube-glasses, or other articles necessary to keep the lights in continual operation, you will give the Superintendent timely notice thereof, that he may inform the contractors and direct them to forward the requisite supplies</a:t>
            </a:r>
            <a:r>
              <a:rPr lang="en-US" sz="3200" dirty="0" smtClean="0"/>
              <a:t>.</a:t>
            </a:r>
            <a:endParaRPr lang="en-US" sz="2800" dirty="0"/>
          </a:p>
          <a:p>
            <a:pPr marL="914400" lvl="1" indent="-457200">
              <a:buFont typeface="Arial" panose="020B0604020202020204" pitchFamily="34" charset="0"/>
              <a:buChar char="•"/>
            </a:pPr>
            <a:r>
              <a:rPr lang="en-US" sz="3200" dirty="0" smtClean="0"/>
              <a:t>Jas. 4:12</a:t>
            </a:r>
          </a:p>
          <a:p>
            <a:pPr marL="914400" lvl="1" indent="-457200">
              <a:buFont typeface="Arial" panose="020B0604020202020204" pitchFamily="34" charset="0"/>
              <a:buChar char="•"/>
            </a:pPr>
            <a:r>
              <a:rPr lang="en-US" sz="3200" dirty="0" smtClean="0"/>
              <a:t>Rom. 14:13</a:t>
            </a:r>
          </a:p>
          <a:p>
            <a:pPr marL="914400" lvl="1" indent="-457200">
              <a:buFont typeface="Arial" panose="020B0604020202020204" pitchFamily="34" charset="0"/>
              <a:buChar char="•"/>
            </a:pPr>
            <a:r>
              <a:rPr lang="en-US" sz="3200" dirty="0" smtClean="0"/>
              <a:t>Jude 9</a:t>
            </a:r>
          </a:p>
          <a:p>
            <a:pPr marL="914400" lvl="1" indent="-457200">
              <a:buFont typeface="Arial" panose="020B0604020202020204" pitchFamily="34" charset="0"/>
              <a:buChar char="•"/>
            </a:pPr>
            <a:r>
              <a:rPr lang="en-US" sz="3200" dirty="0" smtClean="0"/>
              <a:t>1 Pet. 5:7</a:t>
            </a:r>
          </a:p>
          <a:p>
            <a:pPr marL="457200" indent="-457200">
              <a:buFont typeface="Arial" panose="020B0604020202020204" pitchFamily="34" charset="0"/>
              <a:buChar char="•"/>
            </a:pPr>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31" y="0"/>
            <a:ext cx="5143500" cy="6858000"/>
          </a:xfrm>
          <a:prstGeom prst="rect">
            <a:avLst/>
          </a:prstGeom>
        </p:spPr>
      </p:pic>
    </p:spTree>
    <p:extLst>
      <p:ext uri="{BB962C8B-B14F-4D97-AF65-F5344CB8AC3E}">
        <p14:creationId xmlns:p14="http://schemas.microsoft.com/office/powerpoint/2010/main" val="1813776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 y="0"/>
            <a:ext cx="5143500" cy="6858000"/>
          </a:xfrm>
          <a:prstGeom prst="rect">
            <a:avLst/>
          </a:prstGeom>
        </p:spPr>
      </p:pic>
      <p:sp>
        <p:nvSpPr>
          <p:cNvPr id="4" name="TextBox 3"/>
          <p:cNvSpPr txBox="1"/>
          <p:nvPr/>
        </p:nvSpPr>
        <p:spPr>
          <a:xfrm>
            <a:off x="5052060" y="0"/>
            <a:ext cx="7139940" cy="6863417"/>
          </a:xfrm>
          <a:prstGeom prst="rect">
            <a:avLst/>
          </a:prstGeom>
          <a:noFill/>
        </p:spPr>
        <p:txBody>
          <a:bodyPr wrap="square" rtlCol="0">
            <a:spAutoFit/>
          </a:bodyPr>
          <a:lstStyle/>
          <a:p>
            <a:pPr lvl="1"/>
            <a:r>
              <a:rPr lang="en-US" sz="2800" b="1" dirty="0"/>
              <a:t>8. </a:t>
            </a:r>
            <a:r>
              <a:rPr lang="en-US" sz="2800" dirty="0"/>
              <a:t>You </a:t>
            </a:r>
            <a:r>
              <a:rPr lang="en-US" sz="2800" b="1" dirty="0"/>
              <a:t>will not absent yourself from the Light-house at any time</a:t>
            </a:r>
            <a:r>
              <a:rPr lang="en-US" sz="2800" dirty="0"/>
              <a:t>, without first obtaining the consent of the Superintendent, unless the occasion be so sudden and urgent as not to admit of an application to that officer; in which case, by leaving a suitable substitute, you may be absent for twenty-four hours</a:t>
            </a:r>
            <a:r>
              <a:rPr lang="en-US" sz="2800" dirty="0" smtClean="0"/>
              <a:t>.</a:t>
            </a:r>
            <a:endParaRPr lang="en-US" sz="2800" dirty="0"/>
          </a:p>
          <a:p>
            <a:pPr marL="1371600" lvl="2" indent="-457200">
              <a:buFont typeface="Arial" panose="020B0604020202020204" pitchFamily="34" charset="0"/>
              <a:buChar char="•"/>
            </a:pPr>
            <a:r>
              <a:rPr lang="en-US" sz="3600" dirty="0" smtClean="0"/>
              <a:t>1 Cor. 15:58</a:t>
            </a:r>
          </a:p>
          <a:p>
            <a:pPr marL="1371600" lvl="2" indent="-457200">
              <a:buFont typeface="Arial" panose="020B0604020202020204" pitchFamily="34" charset="0"/>
              <a:buChar char="•"/>
            </a:pPr>
            <a:r>
              <a:rPr lang="en-US" sz="3600" dirty="0" smtClean="0"/>
              <a:t>Heb. 3:14</a:t>
            </a:r>
          </a:p>
          <a:p>
            <a:pPr marL="1371600" lvl="2" indent="-457200">
              <a:buFont typeface="Arial" panose="020B0604020202020204" pitchFamily="34" charset="0"/>
              <a:buChar char="•"/>
            </a:pPr>
            <a:r>
              <a:rPr lang="en-US" sz="3600" dirty="0" smtClean="0"/>
              <a:t>Col. 2:7</a:t>
            </a:r>
          </a:p>
          <a:p>
            <a:pPr marL="1371600" lvl="2" indent="-457200">
              <a:buFont typeface="Arial" panose="020B0604020202020204" pitchFamily="34" charset="0"/>
              <a:buChar char="•"/>
            </a:pPr>
            <a:r>
              <a:rPr lang="en-US" sz="3600" dirty="0" smtClean="0"/>
              <a:t>Col. 1:23</a:t>
            </a:r>
          </a:p>
          <a:p>
            <a:pPr marL="1371600" lvl="2" indent="-457200">
              <a:buFont typeface="Arial" panose="020B0604020202020204" pitchFamily="34" charset="0"/>
              <a:buChar char="•"/>
            </a:pPr>
            <a:r>
              <a:rPr lang="en-US" sz="3600" dirty="0" smtClean="0"/>
              <a:t>Lk. 13:24</a:t>
            </a:r>
          </a:p>
          <a:p>
            <a:pPr marL="1371600" lvl="2" indent="-457200">
              <a:buFont typeface="Arial" panose="020B0604020202020204" pitchFamily="34" charset="0"/>
              <a:buChar char="•"/>
            </a:pPr>
            <a:r>
              <a:rPr lang="en-US" sz="3600" dirty="0" smtClean="0"/>
              <a:t>1 Cor. 9:25-26</a:t>
            </a:r>
            <a:endParaRPr lang="en-US" sz="3600" dirty="0"/>
          </a:p>
        </p:txBody>
      </p:sp>
    </p:spTree>
    <p:extLst>
      <p:ext uri="{BB962C8B-B14F-4D97-AF65-F5344CB8AC3E}">
        <p14:creationId xmlns:p14="http://schemas.microsoft.com/office/powerpoint/2010/main" val="38209026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 y="0"/>
            <a:ext cx="5143500" cy="6858000"/>
          </a:xfrm>
          <a:prstGeom prst="rect">
            <a:avLst/>
          </a:prstGeom>
        </p:spPr>
      </p:pic>
      <p:sp>
        <p:nvSpPr>
          <p:cNvPr id="5" name="TextBox 4"/>
          <p:cNvSpPr txBox="1"/>
          <p:nvPr/>
        </p:nvSpPr>
        <p:spPr>
          <a:xfrm>
            <a:off x="5052060" y="0"/>
            <a:ext cx="7139940" cy="6801862"/>
          </a:xfrm>
          <a:prstGeom prst="rect">
            <a:avLst/>
          </a:prstGeom>
          <a:noFill/>
        </p:spPr>
        <p:txBody>
          <a:bodyPr wrap="square" rtlCol="0">
            <a:spAutoFit/>
          </a:bodyPr>
          <a:lstStyle/>
          <a:p>
            <a:pPr lvl="1"/>
            <a:r>
              <a:rPr lang="en-US" sz="3600" b="1" dirty="0"/>
              <a:t>9. </a:t>
            </a:r>
            <a:r>
              <a:rPr lang="en-US" sz="3600" dirty="0"/>
              <a:t>All your communications intended for this office, must be transmitted through the Superintendent, and through whom the proper answer will be returned</a:t>
            </a:r>
            <a:r>
              <a:rPr lang="en-US" sz="3600" dirty="0" smtClean="0"/>
              <a:t>.</a:t>
            </a:r>
          </a:p>
          <a:p>
            <a:pPr marL="914400" lvl="1" indent="-457200">
              <a:buFont typeface="Arial" panose="020B0604020202020204" pitchFamily="34" charset="0"/>
              <a:buChar char="•"/>
            </a:pPr>
            <a:r>
              <a:rPr lang="en-US" sz="4400" dirty="0" smtClean="0"/>
              <a:t>1 </a:t>
            </a:r>
            <a:r>
              <a:rPr lang="en-US" sz="4400" dirty="0"/>
              <a:t>Tim. 2:5</a:t>
            </a:r>
          </a:p>
          <a:p>
            <a:pPr marL="914400" lvl="1" indent="-457200">
              <a:buFont typeface="Arial" panose="020B0604020202020204" pitchFamily="34" charset="0"/>
              <a:buChar char="•"/>
            </a:pPr>
            <a:r>
              <a:rPr lang="en-US" sz="4400" dirty="0"/>
              <a:t>Jn. 14:6</a:t>
            </a:r>
          </a:p>
          <a:p>
            <a:pPr marL="914400" lvl="1" indent="-457200">
              <a:buFont typeface="Arial" panose="020B0604020202020204" pitchFamily="34" charset="0"/>
              <a:buChar char="•"/>
            </a:pPr>
            <a:r>
              <a:rPr lang="en-US" sz="4400" dirty="0"/>
              <a:t>Mt. 6:9</a:t>
            </a:r>
          </a:p>
          <a:p>
            <a:pPr marL="914400" lvl="1" indent="-457200">
              <a:buFont typeface="Arial" panose="020B0604020202020204" pitchFamily="34" charset="0"/>
              <a:buChar char="•"/>
            </a:pPr>
            <a:r>
              <a:rPr lang="en-US" sz="4400" dirty="0"/>
              <a:t>Eph. 3:14</a:t>
            </a:r>
          </a:p>
          <a:p>
            <a:pPr marL="914400" lvl="1" indent="-457200">
              <a:buFont typeface="Arial" panose="020B0604020202020204" pitchFamily="34" charset="0"/>
              <a:buChar char="•"/>
            </a:pPr>
            <a:r>
              <a:rPr lang="en-US" sz="4400" dirty="0"/>
              <a:t>Lk. 11:34</a:t>
            </a:r>
          </a:p>
        </p:txBody>
      </p:sp>
    </p:spTree>
    <p:extLst>
      <p:ext uri="{BB962C8B-B14F-4D97-AF65-F5344CB8AC3E}">
        <p14:creationId xmlns:p14="http://schemas.microsoft.com/office/powerpoint/2010/main" val="8808676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558</TotalTime>
  <Words>587</Words>
  <Application>Microsoft Office PowerPoint</Application>
  <PresentationFormat>Widescreen</PresentationFormat>
  <Paragraphs>53</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Traditional Arabic</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34</cp:revision>
  <dcterms:created xsi:type="dcterms:W3CDTF">2018-10-18T15:20:34Z</dcterms:created>
  <dcterms:modified xsi:type="dcterms:W3CDTF">2018-10-21T23:58:02Z</dcterms:modified>
</cp:coreProperties>
</file>